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0" r:id="rId2"/>
  </p:sldMasterIdLst>
  <p:notesMasterIdLst>
    <p:notesMasterId r:id="rId75"/>
  </p:notesMasterIdLst>
  <p:sldIdLst>
    <p:sldId id="256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73" r:id="rId11"/>
    <p:sldId id="272" r:id="rId12"/>
    <p:sldId id="269" r:id="rId13"/>
    <p:sldId id="267" r:id="rId14"/>
    <p:sldId id="268" r:id="rId15"/>
    <p:sldId id="270" r:id="rId16"/>
    <p:sldId id="271" r:id="rId17"/>
    <p:sldId id="26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16" r:id="rId46"/>
    <p:sldId id="315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8" r:id="rId70"/>
    <p:sldId id="329" r:id="rId71"/>
    <p:sldId id="330" r:id="rId72"/>
    <p:sldId id="331" r:id="rId73"/>
    <p:sldId id="332" r:id="rId74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9428"/>
    <a:srgbClr val="00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4" autoAdjust="0"/>
    <p:restoredTop sz="47667" autoAdjust="0"/>
  </p:normalViewPr>
  <p:slideViewPr>
    <p:cSldViewPr>
      <p:cViewPr varScale="1">
        <p:scale>
          <a:sx n="77" d="100"/>
          <a:sy n="77" d="100"/>
        </p:scale>
        <p:origin x="-564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BAA2C-2AF1-45A9-9F08-57CD6C974086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B6C5D-5FCA-4649-8EDC-FE67DF4BEAEF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702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r-HR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AB97F-4336-42D3-9107-E66C529D8B5A}" type="slidenum">
              <a:rPr lang="hr-H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hr-H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hr-H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7270D4-D448-4C2F-87A9-B818D3AA1841}" type="slidenum">
              <a:rPr lang="hr-HR" smtClean="0"/>
              <a:pPr>
                <a:defRPr/>
              </a:pPr>
              <a:t>69</a:t>
            </a:fld>
            <a:endParaRPr lang="hr-H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15900" indent="-215900">
              <a:spcBef>
                <a:spcPts val="1200"/>
              </a:spcBef>
              <a:buFont typeface="Arial" charset="0"/>
              <a:buChar char="−"/>
            </a:pPr>
            <a:r>
              <a:rPr lang="vi-VN" sz="1200" smtClean="0">
                <a:latin typeface="Arial" charset="0"/>
                <a:cs typeface="Arial" charset="0"/>
              </a:rPr>
              <a:t>Durkheim kreće od proučavanja najprimitivnije i najjednostavnije religije jer, prema njemu, suvremene religije možemo razumjeti jedino putem proučavanja povijesti religije.</a:t>
            </a:r>
          </a:p>
          <a:p>
            <a:pPr marL="215900" indent="-215900">
              <a:spcBef>
                <a:spcPts val="1200"/>
              </a:spcBef>
              <a:buFont typeface="Arial" charset="0"/>
              <a:buChar char="−"/>
            </a:pPr>
            <a:r>
              <a:rPr lang="vi-VN" sz="1200" smtClean="0">
                <a:latin typeface="Arial" charset="0"/>
                <a:cs typeface="Arial" charset="0"/>
              </a:rPr>
              <a:t>Durkheim analizira religiju s obzirom na njezine funkcije učvršćivanja društvenih veza i integracije pojedinca u društvo. Religija izražava univerzalne vrijednosti, što znači da igra ulogu koja je neophodna za adekvatno funkcioniranje svih ljudskih društava.</a:t>
            </a:r>
          </a:p>
          <a:p>
            <a:pPr marL="215900" indent="-215900">
              <a:spcBef>
                <a:spcPts val="1200"/>
              </a:spcBef>
              <a:buFont typeface="Arial" charset="0"/>
              <a:buChar char="−"/>
            </a:pPr>
            <a:r>
              <a:rPr lang="vi-VN" sz="1200" smtClean="0">
                <a:latin typeface="Arial" charset="0"/>
                <a:cs typeface="Arial" charset="0"/>
              </a:rPr>
              <a:t>Bit religije Durkheim definira kao podjelu na </a:t>
            </a:r>
            <a:r>
              <a:rPr lang="vi-VN" sz="1200" smtClean="0">
                <a:solidFill>
                  <a:srgbClr val="FF0000"/>
                </a:solidFill>
                <a:latin typeface="Arial" charset="0"/>
                <a:cs typeface="Arial" charset="0"/>
              </a:rPr>
              <a:t>svete i profane fenomene</a:t>
            </a:r>
            <a:r>
              <a:rPr lang="vi-VN" sz="1200" smtClean="0">
                <a:latin typeface="Arial" charset="0"/>
                <a:cs typeface="Arial" charset="0"/>
              </a:rPr>
              <a:t>. </a:t>
            </a:r>
            <a:r>
              <a:rPr lang="vi-VN" sz="1200" smtClean="0">
                <a:solidFill>
                  <a:srgbClr val="FF0000"/>
                </a:solidFill>
                <a:latin typeface="Arial" charset="0"/>
                <a:cs typeface="Arial" charset="0"/>
              </a:rPr>
              <a:t>Sveto</a:t>
            </a:r>
            <a:r>
              <a:rPr lang="vi-VN" sz="1200" smtClean="0">
                <a:latin typeface="Arial" charset="0"/>
                <a:cs typeface="Arial" charset="0"/>
              </a:rPr>
              <a:t> je skup stvari, vjerovanja i rituala. Skup vjerovanja i njima odgovarajućih rituala postaje religijom kada se među svetim stvarima uspostave odnosi koordinacije i subordinacije,</a:t>
            </a:r>
            <a:r>
              <a:rPr lang="hr-HR" sz="1200" smtClean="0">
                <a:latin typeface="Arial" charset="0"/>
                <a:cs typeface="Arial" charset="0"/>
              </a:rPr>
              <a:t> </a:t>
            </a:r>
            <a:r>
              <a:rPr lang="vi-VN" sz="1200" smtClean="0">
                <a:latin typeface="Arial" charset="0"/>
                <a:cs typeface="Arial" charset="0"/>
              </a:rPr>
              <a:t>tako da oblikuju sustav određenog jedinstva koji se ne uklapa ni u jedan drugi sustav slične vrste-</a:t>
            </a:r>
          </a:p>
          <a:p>
            <a:pPr marL="215900" indent="-215900">
              <a:spcBef>
                <a:spcPts val="1200"/>
              </a:spcBef>
              <a:buFont typeface="Arial" charset="0"/>
              <a:buChar char="−"/>
            </a:pPr>
            <a:r>
              <a:rPr lang="vi-VN" sz="1200" smtClean="0">
                <a:latin typeface="Arial" charset="0"/>
                <a:cs typeface="Arial" charset="0"/>
              </a:rPr>
              <a:t>«Religija je čvrsto povezan sustav običaja i vjerovanja koji se odnose na svete, tj. zabranjene i izdvojene stvari, naime sustav vjerovanja i običaja koji sve svoje pristalice sjedinjuju u moralnu zajednicu nazvanu crkva.»</a:t>
            </a:r>
          </a:p>
          <a:p>
            <a:pPr marL="215900" indent="-215900">
              <a:spcBef>
                <a:spcPts val="1200"/>
              </a:spcBef>
              <a:buFont typeface="Arial" charset="0"/>
              <a:buChar char="−"/>
            </a:pPr>
            <a:r>
              <a:rPr lang="vi-VN" sz="1200" smtClean="0">
                <a:latin typeface="Arial" charset="0"/>
                <a:cs typeface="Arial" charset="0"/>
              </a:rPr>
              <a:t>Durkheim odbacuje neka prijašnja shvaćanja religije, kao što su animizam i totemizam.</a:t>
            </a:r>
          </a:p>
          <a:p>
            <a:pPr marL="215900" indent="-215900">
              <a:spcBef>
                <a:spcPts val="1200"/>
              </a:spcBef>
              <a:buFont typeface="Arial" charset="0"/>
              <a:buChar char="−"/>
            </a:pPr>
            <a:r>
              <a:rPr lang="vi-VN" sz="1200" smtClean="0">
                <a:latin typeface="Arial" charset="0"/>
                <a:cs typeface="Arial" charset="0"/>
              </a:rPr>
              <a:t>Drži da ni nadnaravne sile ni duhovi ni duše «koji lebde oko ljudskih stvorova» nisu sami po sebi sveti.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1F3C0-F67C-455B-BAD3-2934B9AC79B8}" type="slidenum">
              <a:rPr lang="hr-HR" smtClean="0"/>
              <a:pPr>
                <a:defRPr/>
              </a:pPr>
              <a:t>70</a:t>
            </a:fld>
            <a:endParaRPr lang="hr-H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F2D108F7-A921-4B3E-A36A-3635E5387F7B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hr-H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1F16D3EE-150F-4967-BF65-136AEF1F6BB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857232"/>
            <a:ext cx="4354544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857232"/>
            <a:ext cx="4284693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9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4" y="857232"/>
            <a:ext cx="4354544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857232"/>
            <a:ext cx="4284693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1684320"/>
            <a:ext cx="4354544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84320"/>
            <a:ext cx="4284693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572560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92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00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70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14356"/>
            <a:ext cx="8229600" cy="5786478"/>
          </a:xfrm>
          <a:prstGeom prst="rect">
            <a:avLst/>
          </a:prstGeom>
        </p:spPr>
        <p:txBody>
          <a:bodyPr vert="eaVert"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90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929354"/>
          </a:xfrm>
          <a:prstGeom prst="rect">
            <a:avLst/>
          </a:prstGeom>
        </p:spPr>
        <p:txBody>
          <a:bodyPr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12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857232"/>
            <a:ext cx="4354544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857232"/>
            <a:ext cx="4284693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50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4" y="857232"/>
            <a:ext cx="4354544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857232"/>
            <a:ext cx="4284693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1684320"/>
            <a:ext cx="4354544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84320"/>
            <a:ext cx="4284693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7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42918"/>
            <a:ext cx="8229600" cy="5857916"/>
          </a:xfrm>
          <a:prstGeom prst="rect">
            <a:avLst/>
          </a:prstGeom>
        </p:spPr>
        <p:txBody>
          <a:bodyPr vert="eaVert"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43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1406" y="142852"/>
            <a:ext cx="9072594" cy="64294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42C48D-24EA-4D12-ADEE-43EF64A47B5C}" type="datetimeFigureOut">
              <a:rPr lang="sr-Latn-CS" smtClean="0">
                <a:solidFill>
                  <a:prstClr val="white"/>
                </a:solidFill>
              </a:rPr>
              <a:pPr>
                <a:defRPr/>
              </a:pPr>
              <a:t>26.10.2017.</a:t>
            </a:fld>
            <a:endParaRPr lang="hr-HR">
              <a:solidFill>
                <a:prstClr val="white"/>
              </a:solidFill>
            </a:endParaRP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hr-HR">
              <a:solidFill>
                <a:prstClr val="white"/>
              </a:solidFill>
            </a:endParaRP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DD72BF-B849-4E00-8E72-529104776363}" type="slidenum">
              <a:rPr lang="hr-HR" smtClean="0">
                <a:solidFill>
                  <a:prstClr val="white"/>
                </a:solidFill>
              </a:rPr>
              <a:pPr/>
              <a:t>‹#›</a:t>
            </a:fld>
            <a:endParaRPr lang="hr-HR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9512" y="764704"/>
            <a:ext cx="878497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81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5760" indent="-256032">
              <a:buClrTx/>
              <a:buFont typeface="Calibri" panose="020F050202020403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58368" indent="-246888">
              <a:buClrTx/>
              <a:buFont typeface="Calibri" panose="020F050202020403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23544" indent="-219456">
              <a:buClrTx/>
              <a:buFont typeface="Calibri" panose="020F050202020403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79576" indent="-201168">
              <a:buClrTx/>
              <a:buFont typeface="Calibri" panose="020F050202020403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89888" indent="-182880">
              <a:buClrTx/>
              <a:buFont typeface="Calibri" panose="020F050202020403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08F7-A921-4B3E-A36A-3635E5387F7B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D3EE-150F-4967-BF65-136AEF1F6BB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08F7-A921-4B3E-A36A-3635E5387F7B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D3EE-150F-4967-BF65-136AEF1F6BB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08F7-A921-4B3E-A36A-3635E5387F7B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D3EE-150F-4967-BF65-136AEF1F6BB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D108F7-A921-4B3E-A36A-3635E5387F7B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F16D3EE-150F-4967-BF65-136AEF1F6BBF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F2D108F7-A921-4B3E-A36A-3635E5387F7B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1F16D3EE-150F-4967-BF65-136AEF1F6BB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08F7-A921-4B3E-A36A-3635E5387F7B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6D3EE-150F-4967-BF65-136AEF1F6BB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  <a:prstGeom prst="rect">
            <a:avLst/>
          </a:prstGeo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/>
          </a:bodyPr>
          <a:lstStyle>
            <a:lvl1pPr>
              <a:defRPr sz="5400" b="1" cap="all" baseline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3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929354"/>
          </a:xfrm>
          <a:prstGeom prst="rect">
            <a:avLst/>
          </a:prstGeom>
        </p:spPr>
        <p:txBody>
          <a:bodyPr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9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2D108F7-A921-4B3E-A36A-3635E5387F7B}" type="datetimeFigureOut">
              <a:rPr lang="sr-Latn-CS" smtClean="0"/>
              <a:pPr/>
              <a:t>26.10.2017.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hr-H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F16D3EE-150F-4967-BF65-136AEF1F6BBF}" type="slidenum">
              <a:rPr lang="hr-HR" smtClean="0"/>
              <a:pPr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tx1"/>
        </a:buClr>
        <a:buFont typeface="Calibri" panose="020F0502020204030204" pitchFamily="34" charset="0"/>
        <a:buChar char="–"/>
        <a:defRPr kumimoji="0"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58368" indent="-246888" algn="l" rtl="0" eaLnBrk="1" latinLnBrk="0" hangingPunct="1">
        <a:spcBef>
          <a:spcPts val="300"/>
        </a:spcBef>
        <a:buClr>
          <a:schemeClr val="tx1"/>
        </a:buClr>
        <a:buFont typeface="Calibri" panose="020F0502020204030204" pitchFamily="34" charset="0"/>
        <a:buChar char="–"/>
        <a:defRPr kumimoji="0" sz="2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23544" indent="-219456" algn="l" rtl="0" eaLnBrk="1" latinLnBrk="0" hangingPunct="1">
        <a:spcBef>
          <a:spcPts val="300"/>
        </a:spcBef>
        <a:buClr>
          <a:schemeClr val="tx1"/>
        </a:buClr>
        <a:buFont typeface="Calibri" panose="020F0502020204030204" pitchFamily="34" charset="0"/>
        <a:buChar char="–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179576" indent="-201168" algn="l" rtl="0" eaLnBrk="1" latinLnBrk="0" hangingPunct="1">
        <a:spcBef>
          <a:spcPts val="300"/>
        </a:spcBef>
        <a:buClr>
          <a:schemeClr val="tx1"/>
        </a:buClr>
        <a:buFont typeface="Calibri" panose="020F0502020204030204" pitchFamily="34" charset="0"/>
        <a:buChar char="–"/>
        <a:defRPr kumimoji="0"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389888" indent="-182880" algn="l" rtl="0" eaLnBrk="1" latinLnBrk="0" hangingPunct="1">
        <a:spcBef>
          <a:spcPts val="300"/>
        </a:spcBef>
        <a:buClr>
          <a:schemeClr val="tx1"/>
        </a:buClr>
        <a:buFont typeface="Calibri" panose="020F0502020204030204" pitchFamily="34" charset="0"/>
        <a:buChar char="–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396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VmNvQUZuSHdhcTQ/view?usp=sharing" TargetMode="External"/><Relationship Id="rId2" Type="http://schemas.openxmlformats.org/officeDocument/2006/relationships/hyperlink" Target="http://www.youtube.com/watch?v=b3ymGcDsky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44" y="102324"/>
            <a:ext cx="8458200" cy="1470025"/>
          </a:xfrm>
        </p:spPr>
        <p:txBody>
          <a:bodyPr>
            <a:noAutofit/>
          </a:bodyPr>
          <a:lstStyle/>
          <a:p>
            <a:r>
              <a:rPr lang="hr-HR" sz="4800" b="1" spc="-1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NASTANAK  I RAZVOJ </a:t>
            </a:r>
            <a:br>
              <a:rPr lang="hr-HR" sz="4800" b="1" spc="-1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sz="4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SOCIOLOGIJE</a:t>
            </a:r>
            <a:endParaRPr lang="hr-HR" sz="4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1406" y="1459646"/>
            <a:ext cx="5114932" cy="529194"/>
          </a:xfrm>
          <a:noFill/>
        </p:spPr>
        <p:txBody>
          <a:bodyPr>
            <a:normAutofit/>
          </a:bodyPr>
          <a:lstStyle/>
          <a:p>
            <a:r>
              <a:rPr lang="hr-HR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(od sredine 18. st. do početka 20. st.)</a:t>
            </a:r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spen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1714488"/>
            <a:ext cx="3522187" cy="5143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ekipa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72066" y="55041"/>
            <a:ext cx="4013364" cy="6802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comtes-calendar-2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53170" y="1785926"/>
            <a:ext cx="2590004" cy="5072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1066800"/>
          </a:xfrm>
        </p:spPr>
        <p:txBody>
          <a:bodyPr/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RELIGIJSKE PROMJENE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85926"/>
            <a:ext cx="8964488" cy="4788610"/>
          </a:xfrm>
        </p:spPr>
        <p:txBody>
          <a:bodyPr/>
          <a:lstStyle/>
          <a:p>
            <a:pPr marL="324000" indent="-324000">
              <a:spcAft>
                <a:spcPts val="1200"/>
              </a:spcAft>
              <a:buClr>
                <a:schemeClr val="tx1"/>
              </a:buClr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religija gubi važnost koju je imala prije</a:t>
            </a:r>
          </a:p>
          <a:p>
            <a:pPr marL="324000" indent="-324000">
              <a:spcAft>
                <a:spcPts val="1200"/>
              </a:spcAft>
              <a:buClr>
                <a:schemeClr val="tx1"/>
              </a:buClr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Comte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želio je </a:t>
            </a: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zamjeniti religiju sa sociologijom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(„religijom čovječanstva”)</a:t>
            </a:r>
          </a:p>
          <a:p>
            <a:pPr marL="324000" indent="-324000">
              <a:spcAft>
                <a:spcPts val="1200"/>
              </a:spcAft>
              <a:buClr>
                <a:schemeClr val="tx1"/>
              </a:buClr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Durkheim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smatra religiju </a:t>
            </a: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izvorom društvenog morala i vrijednosti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funkcionalna uloga religije za društvo</a:t>
            </a:r>
          </a:p>
          <a:p>
            <a:pPr marL="324000" indent="-324000">
              <a:spcAft>
                <a:spcPts val="1200"/>
              </a:spcAft>
              <a:buClr>
                <a:schemeClr val="tx1"/>
              </a:buClr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K. </a:t>
            </a: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Marx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religija je </a:t>
            </a: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opijum za narod</a:t>
            </a:r>
            <a:endParaRPr lang="hr-H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57158" y="1570024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8229600" cy="1066800"/>
          </a:xfrm>
        </p:spPr>
        <p:txBody>
          <a:bodyPr/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MODERNOST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571612"/>
            <a:ext cx="8822214" cy="5143536"/>
          </a:xfrm>
        </p:spPr>
        <p:txBody>
          <a:bodyPr>
            <a:normAutofit fontScale="92500"/>
          </a:bodyPr>
          <a:lstStyle/>
          <a:p>
            <a:pPr marL="360000" indent="-360000">
              <a:lnSpc>
                <a:spcPct val="110000"/>
              </a:lnSpc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pojava u kojoj se isprepleću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kultura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društvena struktura</a:t>
            </a:r>
            <a:r>
              <a:rPr lang="hr-HR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ljudsko</a:t>
            </a: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djelovanje</a:t>
            </a:r>
          </a:p>
          <a:p>
            <a:pPr marL="360000" indent="-360000">
              <a:lnSpc>
                <a:spcPct val="110000"/>
              </a:lnSpc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javlja se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težnja za samostalnošću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u različitim područjima društvenog života </a:t>
            </a: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(ekonomija, politika, umjetnost, znanost)</a:t>
            </a:r>
          </a:p>
          <a:p>
            <a:pPr marL="360000" indent="-360000">
              <a:lnSpc>
                <a:spcPct val="110000"/>
              </a:lnSpc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temeljni pojmovi vezani za modernost su pojmovi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društva</a:t>
            </a:r>
            <a:r>
              <a:rPr lang="hr-HR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individue</a:t>
            </a:r>
          </a:p>
          <a:p>
            <a:pPr marL="360000" indent="-360000">
              <a:lnSpc>
                <a:spcPct val="110000"/>
              </a:lnSpc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sociologija je istovremeno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znanost o modernosti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moderna znanost </a:t>
            </a: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(proučava koncepte društva i pojedinca (statike i dinamike) te se usredotočuje na proučavanje značajki modernog, industrijskog društva)</a:t>
            </a:r>
            <a:endParaRPr lang="hr-HR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57158" y="1357298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8507288" cy="1066800"/>
          </a:xfrm>
        </p:spPr>
        <p:txBody>
          <a:bodyPr>
            <a:norm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PROSVJETITELJSTVO   				</a:t>
            </a:r>
            <a:r>
              <a:rPr lang="hr-HR" sz="2800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(18. st)</a:t>
            </a:r>
            <a:endParaRPr lang="hr-HR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97" y="1628800"/>
            <a:ext cx="8750206" cy="4931486"/>
          </a:xfrm>
        </p:spPr>
        <p:txBody>
          <a:bodyPr>
            <a:noAutofit/>
          </a:bodyPr>
          <a:lstStyle/>
          <a:p>
            <a:pPr marL="0">
              <a:buNone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„Prosvjetiteljstvo je izlaz čovjeka iz njegove samoskrivljene nezrelosti. Nezrelost je nemoć da se služimo svojim razumom bez vodstva nekoga drugog.”</a:t>
            </a:r>
          </a:p>
          <a:p>
            <a:pPr mar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						</a:t>
            </a:r>
            <a:r>
              <a:rPr lang="hr-HR" sz="24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Immanuel</a:t>
            </a: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 Kant</a:t>
            </a:r>
          </a:p>
          <a:p>
            <a:pPr marL="360000" indent="-360000"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nanstvena spoznaja treba biti temeljena na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razumu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racionalizam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) i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iskustvu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empirizam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60000" indent="-360000"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uzor su prirodne znanosti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(prirodom i društvom vladaju isti, prirodni zakoni)</a:t>
            </a:r>
          </a:p>
          <a:p>
            <a:pPr marL="360000" indent="-360000"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kritički stav prema religiji – </a:t>
            </a: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„Bog je svijet savršeno stvorio, ali nakon toga više ne zahvaća u njega.”</a:t>
            </a:r>
            <a:endParaRPr lang="hr-HR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000" indent="-360000"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57158" y="1357298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9252520" cy="5017744"/>
          </a:xfrm>
        </p:spPr>
        <p:txBody>
          <a:bodyPr>
            <a:noAutofit/>
          </a:bodyPr>
          <a:lstStyle/>
          <a:p>
            <a:pPr marL="360000" indent="-360000">
              <a:spcAft>
                <a:spcPts val="1200"/>
              </a:spcAft>
              <a:buClrTx/>
              <a:buFont typeface="Arial" panose="020B060402020202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vjera u moć ljudskog razuma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borba protiv autoriteta</a:t>
            </a:r>
          </a:p>
          <a:p>
            <a:pPr marL="360000" indent="-360000">
              <a:spcBef>
                <a:spcPts val="0"/>
              </a:spcBef>
              <a:buClrTx/>
              <a:buFont typeface="Arial" panose="020B060402020202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prosvjetiteljstvo karakteriziraju:</a:t>
            </a:r>
          </a:p>
          <a:p>
            <a:pPr marL="792000" lvl="1" indent="-360000">
              <a:spcBef>
                <a:spcPts val="600"/>
              </a:spcBef>
              <a:buClrTx/>
              <a:buFont typeface="Arial" panose="020B060402020202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optimizam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(znanost će pomoći riješiti opću bijedu i siromaštvo)</a:t>
            </a:r>
          </a:p>
          <a:p>
            <a:pPr marL="792000" lvl="1" indent="-360000">
              <a:spcBef>
                <a:spcPts val="600"/>
              </a:spcBef>
              <a:buClrTx/>
              <a:buFont typeface="Arial" panose="020B060402020202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vjera u razum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društveni napredak</a:t>
            </a: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2000" lvl="1" indent="-360000">
              <a:spcBef>
                <a:spcPts val="600"/>
              </a:spcBef>
              <a:buClrTx/>
              <a:buFont typeface="Arial" panose="020B060402020202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naglašavanje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autonomije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slobode čovjeka</a:t>
            </a:r>
          </a:p>
          <a:p>
            <a:pPr marL="288000" indent="-288000">
              <a:spcBef>
                <a:spcPts val="3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–"/>
            </a:pPr>
            <a:r>
              <a:rPr lang="hr-HR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TEMELJNE ZNAČAJKE PROSVJETOTELJSTVA ZA SOCIOLOGIJU: </a:t>
            </a:r>
          </a:p>
          <a:p>
            <a:pPr marL="720000" lvl="1" indent="-360000">
              <a:spcAft>
                <a:spcPts val="1200"/>
              </a:spcAft>
              <a:buClrTx/>
              <a:buFont typeface="Arial" panose="020B0604020202020204" pitchFamily="34" charset="0"/>
              <a:buChar char="–"/>
            </a:pPr>
            <a:r>
              <a:rPr lang="hr-HR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znanstvena spoznaja treba biti temeljena na </a:t>
            </a:r>
            <a:r>
              <a:rPr lang="hr-HR" sz="28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iskustvu</a:t>
            </a:r>
            <a:r>
              <a:rPr lang="hr-HR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(empirizama) i </a:t>
            </a:r>
            <a:r>
              <a:rPr lang="hr-HR" sz="28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razumu</a:t>
            </a:r>
            <a:r>
              <a:rPr lang="hr-HR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(racionalizam)</a:t>
            </a:r>
            <a:endParaRPr lang="hr-HR" sz="28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000" lvl="1" indent="-360000">
              <a:spcAft>
                <a:spcPts val="1200"/>
              </a:spcAft>
              <a:buClrTx/>
              <a:buFont typeface="Arial" panose="020B0604020202020204" pitchFamily="34" charset="0"/>
              <a:buChar char="–"/>
            </a:pPr>
            <a:r>
              <a:rPr lang="hr-HR" sz="28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društvo utječe na pojedince </a:t>
            </a:r>
            <a:r>
              <a:rPr lang="hr-HR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(čovjek nije predefiniran)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57158" y="1357298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500042"/>
            <a:ext cx="8507288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hr-HR" b="1" dirty="0" smtClean="0">
                <a:solidFill>
                  <a:srgbClr val="FF0000"/>
                </a:solidFill>
              </a:rPr>
              <a:t>PROSVJETITELJSTVO   				</a:t>
            </a:r>
            <a:r>
              <a:rPr lang="hr-HR" sz="2800" i="1" dirty="0" smtClean="0">
                <a:solidFill>
                  <a:srgbClr val="FF0000"/>
                </a:solidFill>
              </a:rPr>
              <a:t>(18. st)</a:t>
            </a:r>
            <a:endParaRPr lang="hr-HR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686800" cy="1066800"/>
          </a:xfrm>
        </p:spPr>
        <p:txBody>
          <a:bodyPr>
            <a:no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ROMANTIZAM		    </a:t>
            </a:r>
            <a:r>
              <a:rPr lang="hr-HR" sz="2400" i="1" dirty="0" smtClean="0">
                <a:solidFill>
                  <a:srgbClr val="FF0000"/>
                </a:solidFill>
              </a:rPr>
              <a:t>(kraj 18</a:t>
            </a:r>
            <a:r>
              <a:rPr lang="hr-HR" sz="2400" i="1" dirty="0">
                <a:solidFill>
                  <a:srgbClr val="FF0000"/>
                </a:solidFill>
              </a:rPr>
              <a:t>. </a:t>
            </a:r>
            <a:r>
              <a:rPr lang="hr-HR" sz="2400" i="1" dirty="0" smtClean="0">
                <a:solidFill>
                  <a:srgbClr val="FF0000"/>
                </a:solidFill>
              </a:rPr>
              <a:t>st – početak 19. st)</a:t>
            </a:r>
            <a:endParaRPr lang="hr-HR" sz="32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12762" y="1268760"/>
            <a:ext cx="9156762" cy="5475052"/>
          </a:xfrm>
        </p:spPr>
        <p:txBody>
          <a:bodyPr>
            <a:noAutofit/>
          </a:bodyPr>
          <a:lstStyle/>
          <a:p>
            <a:pPr marL="360000" indent="-360000">
              <a:spcBef>
                <a:spcPts val="0"/>
              </a:spcBef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osporava optimizam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racionalizam prosvjetiteljstva</a:t>
            </a:r>
          </a:p>
          <a:p>
            <a:pPr marL="360000" indent="-360000">
              <a:spcBef>
                <a:spcPts val="0"/>
              </a:spcBef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društvo ima vlastite zakone i </a:t>
            </a:r>
            <a:r>
              <a:rPr lang="hr-HR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 može se izučavati kao priroda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(jer je temeljeno na duhu)</a:t>
            </a:r>
          </a:p>
          <a:p>
            <a:pPr marL="360000" indent="-360000">
              <a:spcBef>
                <a:spcPts val="0"/>
              </a:spcBef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romantizam je tražio </a:t>
            </a:r>
            <a:r>
              <a:rPr lang="hr-HR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autentičnost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jedinstvenost</a:t>
            </a:r>
          </a:p>
          <a:p>
            <a:pPr marL="652608" lvl="1" indent="-360000">
              <a:spcBef>
                <a:spcPts val="0"/>
              </a:spcBef>
              <a:spcAft>
                <a:spcPts val="1200"/>
              </a:spcAft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vrednovanje tradicije, povijesti, narodne predaje, običaja i mitova etničkog identiteta </a:t>
            </a:r>
          </a:p>
          <a:p>
            <a:pPr marL="652608" lvl="1" indent="-360000">
              <a:spcBef>
                <a:spcPts val="0"/>
              </a:spcBef>
              <a:spcAft>
                <a:spcPts val="1200"/>
              </a:spcAft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Kultura svakoga naroda je jedinstvena i neponovljiva te ne podliježe nikakvim općim zakonitostima</a:t>
            </a:r>
          </a:p>
          <a:p>
            <a:pPr marL="360000" indent="-360000">
              <a:spcBef>
                <a:spcPts val="0"/>
              </a:spcBef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veličaju</a:t>
            </a:r>
            <a:r>
              <a:rPr lang="hr-HR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organsku zajednicu 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hr-HR" sz="26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Gemeinschaft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–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pripadnost i predanost </a:t>
            </a:r>
            <a:r>
              <a:rPr lang="hr-HR" sz="2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tradiciji 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(nasuprot izoliranim i sebičnim pojedincima)</a:t>
            </a:r>
          </a:p>
          <a:p>
            <a:pPr marL="360000" indent="-360000">
              <a:spcBef>
                <a:spcPts val="0"/>
              </a:spcBef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sz="26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modernost i kapitalizam znače raspadanje zajednice i otuđenje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57158" y="1113134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343408"/>
            <a:ext cx="9144000" cy="5286412"/>
          </a:xfrm>
        </p:spPr>
        <p:txBody>
          <a:bodyPr>
            <a:noAutofit/>
          </a:bodyPr>
          <a:lstStyle/>
          <a:p>
            <a:pPr marL="360000" indent="-360000">
              <a:spcAft>
                <a:spcPts val="1200"/>
              </a:spcAft>
              <a:buClrTx/>
              <a:buFont typeface="Calibri" panose="020F0502020204030204" pitchFamily="34" charset="0"/>
              <a:buChar char="–"/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TEMELJNE ZNAČAJKE ROMANTIZMA ZA SOCIOLOGIJU: </a:t>
            </a:r>
          </a:p>
          <a:p>
            <a:pPr marL="916686" lvl="1" indent="-514350">
              <a:lnSpc>
                <a:spcPct val="120000"/>
              </a:lnSpc>
              <a:spcAft>
                <a:spcPts val="1200"/>
              </a:spcAft>
              <a:buClrTx/>
              <a:buFont typeface="+mj-lt"/>
              <a:buAutoNum type="arabicPeriod"/>
            </a:pPr>
            <a:r>
              <a:rPr lang="hr-HR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shvaćanje </a:t>
            </a:r>
            <a:r>
              <a:rPr lang="hr-HR" sz="28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društva kao cjeline </a:t>
            </a:r>
            <a:r>
              <a:rPr lang="hr-HR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koja je više od zbroja pojedinaca</a:t>
            </a:r>
          </a:p>
          <a:p>
            <a:pPr marL="916686" lvl="1" indent="-514350">
              <a:lnSpc>
                <a:spcPct val="120000"/>
              </a:lnSpc>
              <a:spcAft>
                <a:spcPts val="1200"/>
              </a:spcAft>
              <a:buClrTx/>
              <a:buFont typeface="+mj-lt"/>
              <a:buAutoNum type="arabicPeriod"/>
            </a:pPr>
            <a:r>
              <a:rPr lang="hr-HR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shvaćanje </a:t>
            </a:r>
            <a:r>
              <a:rPr lang="hr-HR" sz="28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društva kao organske zajednice </a:t>
            </a:r>
            <a:r>
              <a:rPr lang="hr-HR" sz="20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hr-HR" sz="2000" i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Gemeinschaft</a:t>
            </a:r>
            <a:r>
              <a:rPr lang="hr-HR" sz="20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8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6686" lvl="1" indent="-514350">
              <a:lnSpc>
                <a:spcPct val="120000"/>
              </a:lnSpc>
              <a:spcAft>
                <a:spcPts val="1200"/>
              </a:spcAft>
              <a:buClrTx/>
              <a:buFont typeface="+mj-lt"/>
              <a:buAutoNum type="arabicPeriod"/>
            </a:pPr>
            <a:r>
              <a:rPr lang="hr-HR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naglašavanje </a:t>
            </a:r>
            <a:r>
              <a:rPr lang="hr-HR" sz="28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društvenog poretka </a:t>
            </a:r>
            <a:r>
              <a:rPr lang="hr-H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8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solidarnosti</a:t>
            </a:r>
            <a:r>
              <a:rPr lang="hr-HR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kroz moral i tradiciju</a:t>
            </a:r>
          </a:p>
          <a:p>
            <a:pPr marL="0" lvl="1" indent="-51435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hr-HR" sz="28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Sociologija je konzervativni odgovor na posljedice 	Francuske revolucije.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57158" y="1200532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686800" cy="1066800"/>
          </a:xfrm>
        </p:spPr>
        <p:txBody>
          <a:bodyPr>
            <a:noAutofit/>
          </a:bodyPr>
          <a:lstStyle/>
          <a:p>
            <a:r>
              <a:rPr lang="hr-HR" b="1" dirty="0">
                <a:solidFill>
                  <a:srgbClr val="FF0000"/>
                </a:solidFill>
              </a:rPr>
              <a:t>ROMANTIZAM		    </a:t>
            </a:r>
            <a:r>
              <a:rPr lang="hr-HR" sz="2400" i="1" dirty="0">
                <a:solidFill>
                  <a:srgbClr val="FF0000"/>
                </a:solidFill>
              </a:rPr>
              <a:t>(kraj 18. st – početak 19. st)</a:t>
            </a:r>
            <a:endParaRPr lang="hr-HR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300144"/>
              </p:ext>
            </p:extLst>
          </p:nvPr>
        </p:nvGraphicFramePr>
        <p:xfrm>
          <a:off x="142844" y="390480"/>
          <a:ext cx="8858312" cy="627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291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2809"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PROSVJETITELJSTVO</a:t>
                      </a:r>
                      <a:endParaRPr lang="hr-H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ROMANTIZAM</a:t>
                      </a:r>
                      <a:endParaRPr lang="hr-H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2809"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tijekom 18. st.</a:t>
                      </a:r>
                      <a:endParaRPr lang="hr-H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krajem 18.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 početkom 19. st.</a:t>
                      </a:r>
                      <a:endParaRPr lang="hr-H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8000"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vjera u moć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ljudskog razuma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borba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protiv autoriteta</a:t>
                      </a:r>
                      <a:endParaRPr lang="hr-HR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osporava optimizam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racionalizam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prosvjetiteljstva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8000"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razum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 egzaktna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znanost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 izvor spoznaje</a:t>
                      </a:r>
                      <a:endParaRPr lang="hr-H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traži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autentičnost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jedinstvenost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zagovara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tradiciju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moral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 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vjeru</a:t>
                      </a:r>
                      <a:endParaRPr lang="hr-HR" sz="20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68572"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prirodom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 društvom 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vladaju isti (prirodni) zakoni</a:t>
                      </a:r>
                      <a:endParaRPr lang="hr-H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društvo se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 može 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proučavati kao priroda jer je 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temeljeno na duhu i ima vlastitie zakone</a:t>
                      </a:r>
                      <a:endParaRPr lang="hr-HR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68572"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karakteriziraju ga vjera u 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znanost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optimizam, </a:t>
                      </a:r>
                      <a:r>
                        <a:rPr lang="hr-HR" sz="20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vjera u</a:t>
                      </a:r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razum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vjera u 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društveni napredak</a:t>
                      </a:r>
                      <a:endParaRPr lang="hr-HR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ideal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je organska zajednica, </a:t>
                      </a:r>
                      <a:r>
                        <a:rPr lang="hr-HR" sz="20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pripadnost i predanost 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tradiciji</a:t>
                      </a:r>
                      <a:r>
                        <a:rPr lang="hr-HR" sz="20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 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zajednici</a:t>
                      </a:r>
                      <a:endParaRPr lang="hr-HR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68572"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znanstvena spoznaja treba biti temeljena na razumu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racionalizam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i iskustvu (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empirizam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hr-H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između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društva i individue postoji nepremostiv jaz (</a:t>
                      </a:r>
                      <a:r>
                        <a:rPr lang="hr-HR" sz="20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čovjekova priroda ima iracionalnu jezgru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hr-HR" sz="20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82022"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optimističan</a:t>
                      </a:r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pogled na društvo </a:t>
                      </a:r>
                    </a:p>
                    <a:p>
                      <a:pPr algn="ctr"/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(znanost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će rješiti društvene probleme)</a:t>
                      </a:r>
                      <a:endParaRPr lang="hr-H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pesimističan</a:t>
                      </a:r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pogled na društvo </a:t>
                      </a:r>
                    </a:p>
                    <a:p>
                      <a:pPr algn="ctr"/>
                      <a:r>
                        <a:rPr lang="hr-HR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(modernost i kapitalizam znače raspadanje zajednice i otuđenje)</a:t>
                      </a:r>
                      <a:endParaRPr lang="hr-H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55996" y="838851"/>
            <a:ext cx="8840586" cy="4277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Rectangle 4"/>
          <p:cNvSpPr/>
          <p:nvPr/>
        </p:nvSpPr>
        <p:spPr>
          <a:xfrm>
            <a:off x="155996" y="1273872"/>
            <a:ext cx="8840586" cy="656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ectangle 5"/>
          <p:cNvSpPr/>
          <p:nvPr/>
        </p:nvSpPr>
        <p:spPr>
          <a:xfrm>
            <a:off x="155996" y="1950729"/>
            <a:ext cx="8840586" cy="656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155996" y="2586252"/>
            <a:ext cx="8840586" cy="1058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ectangle 7"/>
          <p:cNvSpPr/>
          <p:nvPr/>
        </p:nvSpPr>
        <p:spPr>
          <a:xfrm>
            <a:off x="155996" y="3645024"/>
            <a:ext cx="8840586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155996" y="4653136"/>
            <a:ext cx="8840586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/>
          <p:cNvSpPr/>
          <p:nvPr/>
        </p:nvSpPr>
        <p:spPr>
          <a:xfrm>
            <a:off x="155996" y="5661248"/>
            <a:ext cx="8840586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6050" y="428604"/>
            <a:ext cx="6215106" cy="1500199"/>
          </a:xfrm>
        </p:spPr>
        <p:txBody>
          <a:bodyPr>
            <a:no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r-HR" sz="10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itchFamily="34" charset="0"/>
                <a:cs typeface="Calibri" pitchFamily="34" charset="0"/>
              </a:rPr>
              <a:t>AUGUSTE</a:t>
            </a:r>
            <a:endParaRPr lang="hr-HR" sz="10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9188" y="2857501"/>
            <a:ext cx="3929062" cy="714375"/>
          </a:xfrm>
        </p:spPr>
        <p:txBody>
          <a:bodyPr/>
          <a:lstStyle/>
          <a:p>
            <a:pPr marL="63500" algn="r" eaLnBrk="1" hangingPunct="1"/>
            <a:r>
              <a:rPr lang="hr-HR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(1798. - 1857.)</a:t>
            </a:r>
          </a:p>
        </p:txBody>
      </p:sp>
      <p:pic>
        <p:nvPicPr>
          <p:cNvPr id="5" name="Picture 4" descr="comtes-calendar-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058" y="3175"/>
            <a:ext cx="3500438" cy="6854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29063" y="4857750"/>
            <a:ext cx="50006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„Znati </a:t>
            </a:r>
            <a:r>
              <a:rPr lang="hr-HR" sz="2800" i="1" dirty="0">
                <a:latin typeface="Calibri" pitchFamily="34" charset="0"/>
                <a:cs typeface="Calibri" pitchFamily="34" charset="0"/>
              </a:rPr>
              <a:t>da bi se predvidjelo, predvidjeti da bi se djelovalo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.”</a:t>
            </a:r>
            <a:endParaRPr lang="hr-HR" sz="28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68037" y="1357297"/>
            <a:ext cx="413311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0000" b="1" spc="50" dirty="0" smtClean="0">
                <a:ln w="13500">
                  <a:solidFill>
                    <a:srgbClr val="53548A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53548A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itchFamily="34" charset="0"/>
                <a:ea typeface="+mj-ea"/>
                <a:cs typeface="Calibri" pitchFamily="34" charset="0"/>
              </a:rPr>
              <a:t>COMTE</a:t>
            </a:r>
            <a:endParaRPr lang="hr-HR" sz="10000" dirty="0"/>
          </a:p>
        </p:txBody>
      </p:sp>
    </p:spTree>
    <p:extLst>
      <p:ext uri="{BB962C8B-B14F-4D97-AF65-F5344CB8AC3E}">
        <p14:creationId xmlns:p14="http://schemas.microsoft.com/office/powerpoint/2010/main" val="407859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7188" y="1428750"/>
            <a:ext cx="8429625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254500" y="642938"/>
            <a:ext cx="4889500" cy="6000750"/>
            <a:chOff x="4254499" y="642918"/>
            <a:chExt cx="4889501" cy="6000768"/>
          </a:xfrm>
        </p:grpSpPr>
        <p:pic>
          <p:nvPicPr>
            <p:cNvPr id="5" name="Picture 4" descr="comte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254499" y="642918"/>
              <a:ext cx="4889501" cy="385763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631" name="Picture 7" descr="comte.png"/>
            <p:cNvPicPr>
              <a:picLocks noChangeAspect="1"/>
            </p:cNvPicPr>
            <p:nvPr/>
          </p:nvPicPr>
          <p:blipFill>
            <a:blip r:embed="rId3"/>
            <a:srcRect t="58334" r="3052"/>
            <a:stretch>
              <a:fillRect/>
            </a:stretch>
          </p:blipFill>
          <p:spPr bwMode="auto">
            <a:xfrm>
              <a:off x="4254499" y="4143380"/>
              <a:ext cx="4889501" cy="2500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571480"/>
            <a:ext cx="8229600" cy="1066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AUGUSTE COMTE</a:t>
            </a:r>
            <a:endParaRPr lang="hr-HR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43051"/>
            <a:ext cx="8786813" cy="5143536"/>
          </a:xfrm>
        </p:spPr>
        <p:txBody>
          <a:bodyPr/>
          <a:lstStyle/>
          <a:p>
            <a:pPr eaLnBrk="1" hangingPunct="1"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Isidor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Auguste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err="1" smtClean="0">
                <a:latin typeface="Calibri" pitchFamily="34" charset="0"/>
                <a:cs typeface="Calibri" pitchFamily="34" charset="0"/>
              </a:rPr>
              <a:t>Marie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br>
              <a:rPr lang="hr-HR" dirty="0" smtClean="0">
                <a:latin typeface="Calibri" pitchFamily="34" charset="0"/>
                <a:cs typeface="Calibri" pitchFamily="34" charset="0"/>
              </a:rPr>
            </a:br>
            <a:r>
              <a:rPr lang="hr-HR" dirty="0" err="1" smtClean="0">
                <a:latin typeface="Calibri" pitchFamily="34" charset="0"/>
                <a:cs typeface="Calibri" pitchFamily="34" charset="0"/>
              </a:rPr>
              <a:t>Francoise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err="1" smtClean="0">
                <a:latin typeface="Calibri" pitchFamily="34" charset="0"/>
                <a:cs typeface="Calibri" pitchFamily="34" charset="0"/>
              </a:rPr>
              <a:t>Xavier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Comte </a:t>
            </a:r>
          </a:p>
          <a:p>
            <a:pPr eaLnBrk="1" hangingPunct="1"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1798. – 1857. g.</a:t>
            </a:r>
          </a:p>
          <a:p>
            <a:pPr eaLnBrk="1" hangingPunct="1">
              <a:buClr>
                <a:schemeClr val="tx1"/>
              </a:buClr>
              <a:buFont typeface="Calibri" pitchFamily="34" charset="0"/>
              <a:buChar char="─"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otac sociologije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uveo pojam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sociologija</a:t>
            </a:r>
            <a:r>
              <a:rPr lang="hr-HR" sz="20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  <a:br>
              <a:rPr lang="hr-HR" sz="20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0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(u djelu </a:t>
            </a:r>
            <a:r>
              <a:rPr lang="hr-HR" sz="20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Kurs pozitivne filozofije – </a:t>
            </a:r>
            <a:r>
              <a:rPr lang="hr-HR" sz="20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1842.)</a:t>
            </a:r>
            <a:endParaRPr lang="hr-HR" b="1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9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500"/>
            <a:ext cx="8229600" cy="4859338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socijalna fizika (kasnije sociologija)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socijalna statika i dinamika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tri stadija razvoja društva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pozitivizam</a:t>
            </a:r>
          </a:p>
        </p:txBody>
      </p:sp>
      <p:grpSp>
        <p:nvGrpSpPr>
          <p:cNvPr id="27651" name="Group 5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5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KLJUČNI POJMOVI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919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692696"/>
            <a:ext cx="8401080" cy="1066800"/>
          </a:xfrm>
        </p:spPr>
        <p:txBody>
          <a:bodyPr>
            <a:norm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PREDUVJETI NASTANKA SOCIOLOGIJE 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56" y="1708242"/>
            <a:ext cx="9001156" cy="5105134"/>
          </a:xfrm>
        </p:spPr>
        <p:txBody>
          <a:bodyPr>
            <a:noAutofit/>
          </a:bodyPr>
          <a:lstStyle/>
          <a:p>
            <a:pPr marL="624078" indent="-514350">
              <a:spcBef>
                <a:spcPts val="1200"/>
              </a:spcBef>
              <a:buClrTx/>
              <a:buFont typeface="+mj-lt"/>
              <a:buAutoNum type="arabicPeriod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POLITIČKE REVOLUCIJE </a:t>
            </a:r>
            <a:b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(nastanak modernih nacija-država)</a:t>
            </a:r>
          </a:p>
          <a:p>
            <a:pPr marL="624078" indent="-514350">
              <a:spcBef>
                <a:spcPts val="1200"/>
              </a:spcBef>
              <a:buClrTx/>
              <a:buFont typeface="+mj-lt"/>
              <a:buAutoNum type="arabicPeriod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INDUSTRIJSKA REVOLUCIJA I NASTANAK KAPITALIZMA</a:t>
            </a:r>
          </a:p>
          <a:p>
            <a:pPr marL="624078" indent="-514350">
              <a:spcBef>
                <a:spcPts val="1200"/>
              </a:spcBef>
              <a:buClrTx/>
              <a:buFont typeface="+mj-lt"/>
              <a:buAutoNum type="arabicPeriod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URBANIZACIJA</a:t>
            </a:r>
          </a:p>
          <a:p>
            <a:pPr marL="624078" indent="-514350">
              <a:spcBef>
                <a:spcPts val="1200"/>
              </a:spcBef>
              <a:buClrTx/>
              <a:buFont typeface="+mj-lt"/>
              <a:buAutoNum type="arabicPeriod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RAZVOJ ZNANOSTI</a:t>
            </a:r>
          </a:p>
          <a:p>
            <a:pPr marL="624078" indent="-514350">
              <a:spcBef>
                <a:spcPts val="1200"/>
              </a:spcBef>
              <a:buClrTx/>
              <a:buFont typeface="+mj-lt"/>
              <a:buAutoNum type="arabicPeriod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RELIGIJSKE PROMJENE</a:t>
            </a:r>
            <a:endParaRPr lang="hr-HR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4078" indent="-514350">
              <a:spcBef>
                <a:spcPts val="1200"/>
              </a:spcBef>
              <a:buClrTx/>
              <a:buFont typeface="+mj-lt"/>
              <a:buAutoNum type="arabicPeriod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MODERNOST </a:t>
            </a:r>
          </a:p>
          <a:p>
            <a:pPr marL="1181862" lvl="2" indent="-514350">
              <a:spcBef>
                <a:spcPts val="0"/>
              </a:spcBef>
              <a:buClrTx/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Prosvjetiteljstvo</a:t>
            </a:r>
          </a:p>
          <a:p>
            <a:pPr marL="1181862" lvl="2" indent="-514350">
              <a:spcBef>
                <a:spcPts val="0"/>
              </a:spcBef>
              <a:buClrTx/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Romantizam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57158" y="1549952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-32" y="1844824"/>
            <a:ext cx="9144032" cy="50012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68000" indent="-360000" fontAlgn="auto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ANTIINDIVIDUALIZAM</a:t>
            </a:r>
            <a:r>
              <a:rPr lang="hr-HR" sz="32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32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>
                <a:latin typeface="Calibri" pitchFamily="34" charset="0"/>
                <a:cs typeface="Calibri" pitchFamily="34" charset="0"/>
              </a:rPr>
              <a:t>obitelj je osnovna jedinica društva a ne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pojedinac; potrebe društva su bitnije od potreba pojedinca)</a:t>
            </a:r>
            <a:endParaRPr lang="hr-HR" sz="3200" i="1" dirty="0">
              <a:latin typeface="Calibri" pitchFamily="34" charset="0"/>
              <a:cs typeface="Calibri" pitchFamily="34" charset="0"/>
            </a:endParaRPr>
          </a:p>
          <a:p>
            <a:pPr marL="468000" indent="-360000" fontAlgn="auto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EVOLUCIONIZAM</a:t>
            </a:r>
            <a:r>
              <a:rPr lang="hr-HR" sz="32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32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>
                <a:latin typeface="Calibri" pitchFamily="34" charset="0"/>
                <a:cs typeface="Calibri" pitchFamily="34" charset="0"/>
              </a:rPr>
              <a:t>tri stadija razvoja društva)</a:t>
            </a:r>
            <a:endParaRPr lang="hr-HR" sz="3200" i="1" dirty="0">
              <a:latin typeface="Calibri" pitchFamily="34" charset="0"/>
              <a:cs typeface="Calibri" pitchFamily="34" charset="0"/>
            </a:endParaRPr>
          </a:p>
          <a:p>
            <a:pPr marL="468000" indent="-360000" fontAlgn="auto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SCIJENTIZAM</a:t>
            </a:r>
            <a:r>
              <a:rPr lang="hr-HR" sz="32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32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>
                <a:latin typeface="Calibri" pitchFamily="34" charset="0"/>
                <a:cs typeface="Calibri" pitchFamily="34" charset="0"/>
              </a:rPr>
              <a:t>vjera u znanost – pozitivizam)</a:t>
            </a:r>
            <a:endParaRPr lang="hr-HR" sz="3200" i="1" dirty="0">
              <a:latin typeface="Calibri" pitchFamily="34" charset="0"/>
              <a:cs typeface="Calibri" pitchFamily="34" charset="0"/>
            </a:endParaRPr>
          </a:p>
          <a:p>
            <a:pPr marL="468000" indent="-360000" fontAlgn="auto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KONZERVATIVIZAM</a:t>
            </a:r>
            <a:r>
              <a:rPr lang="hr-HR" sz="32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32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(naglašava poredak i konsenzus u društvu, zanemaruje sukobe društvenih skupina)</a:t>
            </a:r>
            <a:endParaRPr lang="hr-HR" sz="3200" i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57188" y="1726184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 bwMode="auto">
          <a:xfrm>
            <a:off x="285720" y="440289"/>
            <a:ext cx="8401021" cy="85723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hr-HR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TEMELJNE ODREDNICE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297218" y="1011773"/>
            <a:ext cx="66036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hr-HR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COMTEOVE SOCIOLOGIJE</a:t>
            </a:r>
            <a:endParaRPr lang="hr-HR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2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4776"/>
            <a:ext cx="9001156" cy="5286387"/>
          </a:xfrm>
        </p:spPr>
        <p:txBody>
          <a:bodyPr>
            <a:noAutofit/>
          </a:bodyPr>
          <a:lstStyle/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društvo treba proučavat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kao i prirodu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jer u društvu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vladaju isti zakoni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kao i u prirodi –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pozitivizam</a:t>
            </a:r>
          </a:p>
          <a:p>
            <a:pPr lvl="1"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2400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naglašava korištenje metoda prirodnih znanosti (eksperiment i komparativno-historijsku analizu)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razvio je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socijalnu fiziku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kako bi se borio protiv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negativnih posljedica Francuske revolucije i prosvjetiteljstva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SOCIJALNA FIZIKA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treba proučavati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SOCIJALNU STATIKU 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(postojeći društveni poredak i strukture)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SOCIJALNU DINAMIKU 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(društvene promjene i razvoj)</a:t>
            </a:r>
          </a:p>
          <a:p>
            <a:pPr lvl="1"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socijalna dinamika je značajnija </a:t>
            </a:r>
            <a:r>
              <a:rPr lang="hr-HR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(po Comteu)</a:t>
            </a:r>
          </a:p>
          <a:p>
            <a:pPr lvl="1" eaLnBrk="1" hangingPunct="1">
              <a:spcBef>
                <a:spcPts val="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2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slično kao i društvena struktura i društveno djelovanje</a:t>
            </a:r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285720" y="404664"/>
            <a:ext cx="8572560" cy="1066800"/>
            <a:chOff x="285690" y="571480"/>
            <a:chExt cx="8572621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85690" y="571480"/>
              <a:ext cx="8572621" cy="106680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5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SOCIJALNA FIZIKA (SOCIOLOGIJA)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05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4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SOCIJALNA STATIKA I DINAMIKA</a:t>
              </a:r>
            </a:p>
          </p:txBody>
        </p:sp>
      </p:grpSp>
      <p:grpSp>
        <p:nvGrpSpPr>
          <p:cNvPr id="31747" name="Group 18"/>
          <p:cNvGrpSpPr>
            <a:grpSpLocks/>
          </p:cNvGrpSpPr>
          <p:nvPr/>
        </p:nvGrpSpPr>
        <p:grpSpPr bwMode="auto">
          <a:xfrm>
            <a:off x="381000" y="1857375"/>
            <a:ext cx="4041775" cy="4349750"/>
            <a:chOff x="381000" y="2244725"/>
            <a:chExt cx="4041775" cy="4349750"/>
          </a:xfrm>
        </p:grpSpPr>
        <p:sp>
          <p:nvSpPr>
            <p:cNvPr id="12" name="Text Placeholder 7"/>
            <p:cNvSpPr txBox="1">
              <a:spLocks/>
            </p:cNvSpPr>
            <p:nvPr/>
          </p:nvSpPr>
          <p:spPr>
            <a:xfrm>
              <a:off x="381000" y="2244725"/>
              <a:ext cx="4041775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>
              <a:normAutofit fontScale="92500" lnSpcReduction="10000"/>
            </a:bodyPr>
            <a:lstStyle/>
            <a:p>
              <a:pPr marL="365760" indent="-256032" algn="ctr" fontAlgn="auto">
                <a:spcBef>
                  <a:spcPts val="300"/>
                </a:spcBef>
                <a:spcAft>
                  <a:spcPts val="0"/>
                </a:spcAft>
                <a:buClr>
                  <a:schemeClr val="accent3"/>
                </a:buClr>
                <a:defRPr/>
              </a:pPr>
              <a:r>
                <a:rPr lang="hr-HR" sz="2800" b="1" dirty="0">
                  <a:ln w="12700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STATIKA</a:t>
              </a:r>
            </a:p>
          </p:txBody>
        </p:sp>
        <p:sp>
          <p:nvSpPr>
            <p:cNvPr id="14" name="Content Placeholder 8"/>
            <p:cNvSpPr txBox="1">
              <a:spLocks/>
            </p:cNvSpPr>
            <p:nvPr/>
          </p:nvSpPr>
          <p:spPr>
            <a:xfrm>
              <a:off x="381000" y="2708275"/>
              <a:ext cx="4041775" cy="3886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indent="-256032" algn="ctr" fontAlgn="auto">
                <a:spcBef>
                  <a:spcPts val="300"/>
                </a:spcBef>
                <a:spcAft>
                  <a:spcPts val="0"/>
                </a:spcAft>
                <a:buClr>
                  <a:schemeClr val="accent3"/>
                </a:buClr>
                <a:defRPr/>
              </a:pPr>
              <a:r>
                <a:rPr lang="hr-HR" sz="4800" b="1" dirty="0">
                  <a:latin typeface="Calibri" pitchFamily="34" charset="0"/>
                  <a:cs typeface="Calibri" pitchFamily="34" charset="0"/>
                </a:rPr>
                <a:t>POSTOJEĆI DRUŠTVENI </a:t>
              </a:r>
              <a:r>
                <a:rPr lang="hr-HR" sz="4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POREDAK</a:t>
              </a:r>
              <a:r>
                <a:rPr lang="hr-HR" sz="4800" b="1" dirty="0">
                  <a:latin typeface="Calibri" pitchFamily="34" charset="0"/>
                  <a:cs typeface="Calibri" pitchFamily="34" charset="0"/>
                </a:rPr>
                <a:t> I </a:t>
              </a:r>
              <a:r>
                <a:rPr lang="hr-HR" sz="4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STRUKTURE</a:t>
              </a:r>
              <a:endParaRPr lang="hr-HR" sz="4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1748" name="Group 19"/>
          <p:cNvGrpSpPr>
            <a:grpSpLocks/>
          </p:cNvGrpSpPr>
          <p:nvPr/>
        </p:nvGrpSpPr>
        <p:grpSpPr bwMode="auto">
          <a:xfrm>
            <a:off x="4714875" y="1857375"/>
            <a:ext cx="4044950" cy="4349750"/>
            <a:chOff x="4714876" y="2244725"/>
            <a:chExt cx="4044949" cy="4349750"/>
          </a:xfrm>
        </p:grpSpPr>
        <p:sp>
          <p:nvSpPr>
            <p:cNvPr id="15" name="Content Placeholder 10"/>
            <p:cNvSpPr txBox="1">
              <a:spLocks/>
            </p:cNvSpPr>
            <p:nvPr/>
          </p:nvSpPr>
          <p:spPr>
            <a:xfrm>
              <a:off x="4718051" y="2708275"/>
              <a:ext cx="4041774" cy="3886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indent="-256032" algn="ctr" fontAlgn="auto">
                <a:spcBef>
                  <a:spcPts val="300"/>
                </a:spcBef>
                <a:spcAft>
                  <a:spcPts val="0"/>
                </a:spcAft>
                <a:buClr>
                  <a:schemeClr val="accent3"/>
                </a:buClr>
                <a:defRPr/>
              </a:pPr>
              <a:r>
                <a:rPr lang="hr-HR" sz="4800" b="1" dirty="0">
                  <a:latin typeface="Calibri" pitchFamily="34" charset="0"/>
                  <a:cs typeface="Calibri" pitchFamily="34" charset="0"/>
                </a:rPr>
                <a:t>DRUŠTVENE </a:t>
              </a:r>
              <a:r>
                <a:rPr lang="hr-HR" sz="4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PROMJENE </a:t>
              </a:r>
              <a:r>
                <a:rPr lang="hr-HR" sz="4800" b="1" dirty="0">
                  <a:latin typeface="Calibri" pitchFamily="34" charset="0"/>
                  <a:cs typeface="Calibri" pitchFamily="34" charset="0"/>
                </a:rPr>
                <a:t/>
              </a:r>
              <a:br>
                <a:rPr lang="hr-HR" sz="4800" b="1" dirty="0">
                  <a:latin typeface="Calibri" pitchFamily="34" charset="0"/>
                  <a:cs typeface="Calibri" pitchFamily="34" charset="0"/>
                </a:rPr>
              </a:br>
              <a:r>
                <a:rPr lang="hr-HR" sz="4800" b="1" dirty="0" smtClean="0">
                  <a:latin typeface="Calibri" pitchFamily="34" charset="0"/>
                  <a:cs typeface="Calibri" pitchFamily="34" charset="0"/>
                </a:rPr>
                <a:t> I</a:t>
              </a:r>
              <a:r>
                <a:rPr lang="hr-HR" sz="4800" b="1" dirty="0">
                  <a:latin typeface="Calibri" pitchFamily="34" charset="0"/>
                  <a:cs typeface="Calibri" pitchFamily="34" charset="0"/>
                </a:rPr>
                <a:t/>
              </a:r>
              <a:br>
                <a:rPr lang="hr-HR" sz="4800" b="1" dirty="0">
                  <a:latin typeface="Calibri" pitchFamily="34" charset="0"/>
                  <a:cs typeface="Calibri" pitchFamily="34" charset="0"/>
                </a:rPr>
              </a:br>
              <a:r>
                <a:rPr lang="hr-HR" sz="4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RAZVOJ</a:t>
              </a:r>
              <a:endParaRPr lang="hr-HR" sz="4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 Placeholder 7"/>
            <p:cNvSpPr txBox="1">
              <a:spLocks/>
            </p:cNvSpPr>
            <p:nvPr/>
          </p:nvSpPr>
          <p:spPr>
            <a:xfrm>
              <a:off x="4714876" y="2244725"/>
              <a:ext cx="404177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>
              <a:normAutofit fontScale="92500" lnSpcReduction="10000"/>
            </a:bodyPr>
            <a:lstStyle/>
            <a:p>
              <a:pPr marL="365760" indent="-256032" algn="ctr" fontAlgn="auto">
                <a:spcBef>
                  <a:spcPts val="300"/>
                </a:spcBef>
                <a:spcAft>
                  <a:spcPts val="0"/>
                </a:spcAft>
                <a:buClr>
                  <a:schemeClr val="accent3"/>
                </a:buClr>
                <a:defRPr/>
              </a:pPr>
              <a:r>
                <a:rPr lang="hr-HR" sz="2800" b="1" dirty="0">
                  <a:ln w="12700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DINAMIKA</a:t>
              </a: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5813" y="4214813"/>
            <a:ext cx="30718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r-HR" sz="4800" b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POREDAK</a:t>
            </a:r>
            <a:r>
              <a:rPr lang="hr-HR" sz="4800" b="1">
                <a:latin typeface="Calibri" pitchFamily="34" charset="0"/>
                <a:cs typeface="Calibri" pitchFamily="34" charset="0"/>
              </a:rPr>
              <a:t> </a:t>
            </a:r>
            <a:endParaRPr lang="hr-HR" sz="4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2938" y="4857750"/>
            <a:ext cx="37147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r-HR" sz="4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STRUKTURE</a:t>
            </a:r>
            <a:endParaRPr lang="hr-HR" sz="4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20072" y="3587750"/>
            <a:ext cx="301595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r-HR" sz="4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PROMJENE</a:t>
            </a:r>
            <a:endParaRPr lang="hr-HR" sz="4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599484" y="4857750"/>
            <a:ext cx="21655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r-HR" sz="4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RAZVOJ</a:t>
            </a:r>
            <a:endParaRPr lang="hr-HR" sz="4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9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68" y="1571612"/>
            <a:ext cx="8929688" cy="4859338"/>
          </a:xfrm>
        </p:spPr>
        <p:txBody>
          <a:bodyPr/>
          <a:lstStyle/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SOCIJALNA STATIKA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je socijalna anatomija,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strukture društva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obitelj, religija, podjela rada, država</a:t>
            </a:r>
          </a:p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SOCIJALNA DINAMIKA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razvoj društva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zakoni društvenog napretka</a:t>
            </a:r>
          </a:p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Comte je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konzervativac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naglašava poredak i konsenzus u društvu</a:t>
            </a:r>
          </a:p>
          <a:p>
            <a:pPr marL="792000" lvl="1" indent="-468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protivnik prosvjetiteljstva i Francuske revolucije</a:t>
            </a:r>
          </a:p>
          <a:p>
            <a:pPr marL="792000" lvl="1" indent="-468000" eaLnBrk="1" hangingPunct="1">
              <a:spcBef>
                <a:spcPts val="600"/>
              </a:spcBef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sukob</a:t>
            </a: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radnika i kapitalista smatra 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nebitnim</a:t>
            </a:r>
          </a:p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  <a:defRPr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SOCIJALNA STATIKA I DINAMIKA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37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7188" y="1643063"/>
          <a:ext cx="8429685" cy="492922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574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718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003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22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STADIJ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U ŠTO SE VJERUJE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TKO VLADA DRUŠTVOM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156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hr-H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hr-HR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98000" marR="198000" marT="198000" marB="198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hr-HR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156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hr-H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hr-HR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98000" marR="198000" marT="198000" marB="198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hr-HR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156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hr-HR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hr-HR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98000" marR="198000" marT="198000" marB="198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hr-HR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2792" name="Group 4"/>
          <p:cNvGrpSpPr>
            <a:grpSpLocks/>
          </p:cNvGrpSpPr>
          <p:nvPr/>
        </p:nvGrpSpPr>
        <p:grpSpPr bwMode="auto">
          <a:xfrm>
            <a:off x="357159" y="571500"/>
            <a:ext cx="8429654" cy="1066800"/>
            <a:chOff x="357129" y="571480"/>
            <a:chExt cx="8429713" cy="1066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 1"/>
            <p:cNvSpPr txBox="1">
              <a:spLocks/>
            </p:cNvSpPr>
            <p:nvPr/>
          </p:nvSpPr>
          <p:spPr>
            <a:xfrm>
              <a:off x="357129" y="571480"/>
              <a:ext cx="8329672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TRI STADIJA RAZVOJA DRUŠTVA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57188" y="2500313"/>
            <a:ext cx="8429625" cy="1200329"/>
            <a:chOff x="357158" y="2500304"/>
            <a:chExt cx="8429684" cy="1199930"/>
          </a:xfrm>
        </p:grpSpPr>
        <p:sp>
          <p:nvSpPr>
            <p:cNvPr id="12322" name="Rectangle 7"/>
            <p:cNvSpPr>
              <a:spLocks noChangeArrowheads="1"/>
            </p:cNvSpPr>
            <p:nvPr/>
          </p:nvSpPr>
          <p:spPr bwMode="auto">
            <a:xfrm>
              <a:off x="357158" y="2557436"/>
              <a:ext cx="2357453" cy="799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hr-H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TEOLOŠKI</a:t>
              </a:r>
              <a:endParaRPr lang="hr-H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ctr">
                <a:defRPr/>
              </a:pPr>
              <a:r>
                <a:rPr lang="hr-HR" dirty="0">
                  <a:latin typeface="Calibri" pitchFamily="34" charset="0"/>
                  <a:cs typeface="Calibri" pitchFamily="34" charset="0"/>
                </a:rPr>
                <a:t>(do 1300. g.)</a:t>
              </a:r>
            </a:p>
          </p:txBody>
        </p:sp>
        <p:sp>
          <p:nvSpPr>
            <p:cNvPr id="32803" name="Rectangle 8"/>
            <p:cNvSpPr>
              <a:spLocks noChangeArrowheads="1"/>
            </p:cNvSpPr>
            <p:nvPr/>
          </p:nvSpPr>
          <p:spPr bwMode="auto">
            <a:xfrm>
              <a:off x="2714598" y="2500304"/>
              <a:ext cx="3071856" cy="1199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r-HR" sz="2400" dirty="0">
                  <a:latin typeface="Calibri" pitchFamily="34" charset="0"/>
                  <a:cs typeface="Calibri" pitchFamily="34" charset="0"/>
                </a:rPr>
                <a:t>vjera u </a:t>
              </a:r>
              <a:r>
                <a:rPr lang="hr-HR" sz="2400" b="1" dirty="0">
                  <a:latin typeface="Calibri" pitchFamily="34" charset="0"/>
                  <a:cs typeface="Calibri" pitchFamily="34" charset="0"/>
                </a:rPr>
                <a:t>NADNARAVNE</a:t>
              </a:r>
              <a:r>
                <a:rPr lang="hr-HR" sz="24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sz="2400" b="1" dirty="0">
                  <a:latin typeface="Calibri" pitchFamily="34" charset="0"/>
                  <a:cs typeface="Calibri" pitchFamily="34" charset="0"/>
                </a:rPr>
                <a:t>SILE</a:t>
              </a:r>
              <a:r>
                <a:rPr lang="hr-HR" sz="2400" dirty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hr-HR" sz="2400" b="1" dirty="0">
                  <a:latin typeface="Calibri" pitchFamily="34" charset="0"/>
                  <a:cs typeface="Calibri" pitchFamily="34" charset="0"/>
                </a:rPr>
                <a:t>DOMINIRA RELIGIJA</a:t>
              </a:r>
            </a:p>
          </p:txBody>
        </p:sp>
        <p:sp>
          <p:nvSpPr>
            <p:cNvPr id="32804" name="Rectangle 9"/>
            <p:cNvSpPr>
              <a:spLocks noChangeArrowheads="1"/>
            </p:cNvSpPr>
            <p:nvPr/>
          </p:nvSpPr>
          <p:spPr bwMode="auto">
            <a:xfrm>
              <a:off x="5786446" y="2500304"/>
              <a:ext cx="3000396" cy="1199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hr-HR" sz="2400" dirty="0">
                  <a:latin typeface="Calibri" pitchFamily="34" charset="0"/>
                  <a:cs typeface="Calibri" pitchFamily="34" charset="0"/>
                </a:rPr>
                <a:t>društvom vladaju </a:t>
              </a:r>
              <a:r>
                <a:rPr lang="hr-HR" sz="2400" b="1" dirty="0">
                  <a:latin typeface="Calibri" pitchFamily="34" charset="0"/>
                  <a:cs typeface="Calibri" pitchFamily="34" charset="0"/>
                </a:rPr>
                <a:t>RATNICI</a:t>
              </a:r>
              <a:r>
                <a:rPr lang="hr-HR" sz="2400" dirty="0">
                  <a:latin typeface="Calibri" pitchFamily="34" charset="0"/>
                  <a:cs typeface="Calibri" pitchFamily="34" charset="0"/>
                </a:rPr>
                <a:t> a vode ga </a:t>
              </a:r>
              <a:r>
                <a:rPr lang="hr-HR" sz="2400" b="1" dirty="0">
                  <a:latin typeface="Calibri" pitchFamily="34" charset="0"/>
                  <a:cs typeface="Calibri" pitchFamily="34" charset="0"/>
                </a:rPr>
                <a:t>PROROCI</a:t>
              </a: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357188" y="4048124"/>
            <a:ext cx="8429625" cy="861755"/>
            <a:chOff x="357158" y="2603868"/>
            <a:chExt cx="8429684" cy="862311"/>
          </a:xfrm>
        </p:grpSpPr>
        <p:sp>
          <p:nvSpPr>
            <p:cNvPr id="12319" name="Rectangle 12"/>
            <p:cNvSpPr>
              <a:spLocks noChangeArrowheads="1"/>
            </p:cNvSpPr>
            <p:nvPr/>
          </p:nvSpPr>
          <p:spPr bwMode="auto">
            <a:xfrm>
              <a:off x="357158" y="2603868"/>
              <a:ext cx="2357453" cy="8007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hr-H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METAFIZIČKI</a:t>
              </a:r>
              <a:endParaRPr lang="hr-H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ctr">
                <a:defRPr/>
              </a:pPr>
              <a:r>
                <a:rPr lang="hr-HR" dirty="0">
                  <a:latin typeface="Calibri" pitchFamily="34" charset="0"/>
                  <a:cs typeface="Calibri" pitchFamily="34" charset="0"/>
                </a:rPr>
                <a:t>(1300. - 1800. g.)</a:t>
              </a:r>
            </a:p>
          </p:txBody>
        </p:sp>
        <p:sp>
          <p:nvSpPr>
            <p:cNvPr id="32800" name="Rectangle 13"/>
            <p:cNvSpPr>
              <a:spLocks noChangeArrowheads="1"/>
            </p:cNvSpPr>
            <p:nvPr/>
          </p:nvSpPr>
          <p:spPr bwMode="auto">
            <a:xfrm>
              <a:off x="2786050" y="2634646"/>
              <a:ext cx="2857519" cy="831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hr-HR" sz="24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vjera u </a:t>
              </a:r>
              <a:r>
                <a:rPr lang="hr-HR" sz="2400" b="1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APSTRAKTNE SILE </a:t>
              </a:r>
              <a:r>
                <a:rPr lang="hr-HR" sz="24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(npr. </a:t>
              </a:r>
              <a:r>
                <a:rPr lang="hr-HR" sz="24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„priroda</a:t>
              </a:r>
              <a:r>
                <a:rPr lang="hr-HR" sz="24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”)</a:t>
              </a:r>
              <a:endParaRPr lang="hr-HR" sz="2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801" name="Rectangle 14"/>
            <p:cNvSpPr>
              <a:spLocks noChangeArrowheads="1"/>
            </p:cNvSpPr>
            <p:nvPr/>
          </p:nvSpPr>
          <p:spPr bwMode="auto">
            <a:xfrm>
              <a:off x="5786446" y="2623634"/>
              <a:ext cx="3000396" cy="831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hr-HR" sz="24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društvom dominiraju</a:t>
              </a:r>
            </a:p>
            <a:p>
              <a:pPr algn="ctr"/>
              <a:r>
                <a:rPr lang="hr-HR" sz="2400" b="1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SVEĆENICI</a:t>
              </a:r>
              <a:r>
                <a:rPr lang="hr-HR" sz="24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 i </a:t>
              </a:r>
              <a:r>
                <a:rPr lang="hr-HR" sz="2400" b="1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PRAVNICI</a:t>
              </a:r>
              <a:endParaRPr lang="hr-HR" sz="24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357188" y="5286388"/>
            <a:ext cx="8429625" cy="1200329"/>
            <a:chOff x="357158" y="2428905"/>
            <a:chExt cx="8429684" cy="1199931"/>
          </a:xfrm>
        </p:grpSpPr>
        <p:sp>
          <p:nvSpPr>
            <p:cNvPr id="12316" name="Rectangle 16"/>
            <p:cNvSpPr>
              <a:spLocks noChangeArrowheads="1"/>
            </p:cNvSpPr>
            <p:nvPr/>
          </p:nvSpPr>
          <p:spPr bwMode="auto">
            <a:xfrm>
              <a:off x="357158" y="2643134"/>
              <a:ext cx="2357453" cy="799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hr-H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POZITIVNI</a:t>
              </a:r>
              <a:endParaRPr lang="hr-H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ctr">
                <a:defRPr/>
              </a:pPr>
              <a:r>
                <a:rPr lang="hr-HR" dirty="0">
                  <a:latin typeface="Calibri" pitchFamily="34" charset="0"/>
                  <a:cs typeface="Calibri" pitchFamily="34" charset="0"/>
                </a:rPr>
                <a:t>(od 1800. g.)</a:t>
              </a:r>
            </a:p>
          </p:txBody>
        </p:sp>
        <p:sp>
          <p:nvSpPr>
            <p:cNvPr id="32797" name="Rectangle 17"/>
            <p:cNvSpPr>
              <a:spLocks noChangeArrowheads="1"/>
            </p:cNvSpPr>
            <p:nvPr/>
          </p:nvSpPr>
          <p:spPr bwMode="auto">
            <a:xfrm>
              <a:off x="2857489" y="2808082"/>
              <a:ext cx="2857519" cy="461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pl-PL" sz="2400" b="1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VJERA U ZNANOST</a:t>
              </a:r>
              <a:endParaRPr lang="hr-HR" sz="2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798" name="Rectangle 18"/>
            <p:cNvSpPr>
              <a:spLocks noChangeArrowheads="1"/>
            </p:cNvSpPr>
            <p:nvPr/>
          </p:nvSpPr>
          <p:spPr bwMode="auto">
            <a:xfrm>
              <a:off x="5786446" y="2428905"/>
              <a:ext cx="3000396" cy="1199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r-HR" sz="24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društvom dominiraju </a:t>
              </a:r>
              <a:r>
                <a:rPr lang="hr-HR" sz="2400" b="1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INDUSTRIJALCI </a:t>
              </a:r>
              <a:r>
                <a:rPr lang="hr-HR" sz="24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i </a:t>
              </a:r>
              <a:r>
                <a:rPr lang="hr-HR" sz="2400" b="1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ZNANSTVENICI</a:t>
              </a:r>
              <a:endParaRPr lang="hr-HR" sz="2400" b="1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25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ri_stadij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125" y="539750"/>
            <a:ext cx="7072313" cy="6153150"/>
          </a:xfrm>
          <a:effectLst/>
        </p:spPr>
      </p:pic>
    </p:spTree>
    <p:extLst>
      <p:ext uri="{BB962C8B-B14F-4D97-AF65-F5344CB8AC3E}">
        <p14:creationId xmlns:p14="http://schemas.microsoft.com/office/powerpoint/2010/main" val="956477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8750"/>
            <a:ext cx="4786314" cy="5429250"/>
          </a:xfrm>
        </p:spPr>
        <p:txBody>
          <a:bodyPr>
            <a:noAutofit/>
          </a:bodyPr>
          <a:lstStyle/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Izraz pozitivan znači ono što je </a:t>
            </a:r>
            <a:r>
              <a:rPr lang="hr-HR" sz="2400" b="1" kern="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realno</a:t>
            </a: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kern="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korisno</a:t>
            </a: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kern="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pouzdano</a:t>
            </a: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kern="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sigurno</a:t>
            </a: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kern="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organsko</a:t>
            </a: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za razliku od onoga što je </a:t>
            </a:r>
            <a:r>
              <a:rPr lang="hr-HR" sz="2400" b="1" kern="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izmišljeno</a:t>
            </a: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kern="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beskorisno</a:t>
            </a: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kern="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sumnjivo</a:t>
            </a: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kern="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nesigurno</a:t>
            </a:r>
            <a:r>
              <a:rPr lang="hr-HR" sz="240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kern="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negativno</a:t>
            </a:r>
            <a:endParaRPr lang="hr-HR" sz="2400" kern="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2400" b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sociologija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pozitivna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filozofija,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prosvjetiteljstvo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negativna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filozofija</a:t>
            </a: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sociologija bi trebala poslužiti kao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osnova za stvaranje boljeg društva – pozitivna znanost</a:t>
            </a:r>
            <a:endParaRPr lang="hr-HR" sz="2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285721" y="428625"/>
            <a:ext cx="8501091" cy="1066800"/>
            <a:chOff x="285691" y="571480"/>
            <a:chExt cx="8501151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85691" y="571480"/>
              <a:ext cx="8401111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POZITIVIZAM</a:t>
              </a:r>
              <a:endParaRPr lang="hr-HR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endParaRPr>
            </a:p>
          </p:txBody>
        </p:sp>
      </p:grpSp>
      <p:pic>
        <p:nvPicPr>
          <p:cNvPr id="7" name="Content Placeholder 3" descr="comte_stadiji_razvoja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731569" y="881315"/>
            <a:ext cx="4354462" cy="5535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67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714489"/>
            <a:ext cx="8501092" cy="4859350"/>
          </a:xfrm>
        </p:spPr>
        <p:txBody>
          <a:bodyPr>
            <a:normAutofit/>
          </a:bodyPr>
          <a:lstStyle/>
          <a:p>
            <a:pPr marL="624078" indent="-51435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Znanstvena objektivnost</a:t>
            </a:r>
          </a:p>
          <a:p>
            <a:pPr marL="624078" indent="-51435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Vrijednosno neutralan položaj istraživača</a:t>
            </a:r>
          </a:p>
          <a:p>
            <a:pPr marL="624078" indent="-51435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Stroga primjena metoda (eksperiment, promatranje)</a:t>
            </a:r>
          </a:p>
          <a:p>
            <a:pPr marL="624078" indent="-51435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Kauzalnost ili uzročnost</a:t>
            </a: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85689" y="571480"/>
              <a:ext cx="840111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PRETPOSTAVKE POZITIVIZMA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722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sitivist church of Braz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0233" y="4408703"/>
            <a:ext cx="2483768" cy="2449297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500174"/>
            <a:ext cx="8229600" cy="4930775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Comte je sebe smatrao prvim pozitivnim čovjekom, osnovao je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religiju čovječanstva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22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uvodi kult i uspostavlja svećenstvo (znanstvenici)</a:t>
            </a:r>
          </a:p>
          <a:p>
            <a:pPr lvl="1" eaLnBrk="1" hangingPunct="1">
              <a:spcBef>
                <a:spcPts val="6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sebe je imenovao </a:t>
            </a:r>
            <a:r>
              <a:rPr lang="hr-HR" sz="2400" i="1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pontifexom</a:t>
            </a:r>
            <a:r>
              <a:rPr lang="hr-HR" sz="2400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maximusom</a:t>
            </a:r>
            <a:r>
              <a:rPr lang="hr-HR" sz="2400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(velikim svećenikom)</a:t>
            </a:r>
          </a:p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Stvorio je novi kalendar i odredio početak nove ere čovječanstva 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1855.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godinu dana nakon objavljivanja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Sustava pozitivne politike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sljedbenici – brazilska „pozitivistička crkva”</a:t>
            </a:r>
          </a:p>
        </p:txBody>
      </p:sp>
      <p:grpSp>
        <p:nvGrpSpPr>
          <p:cNvPr id="36868" name="Group 3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85689" y="571480"/>
              <a:ext cx="840111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POZITIVIZAM KAO RELIGIJA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41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571625"/>
            <a:ext cx="8858312" cy="5002213"/>
          </a:xfrm>
        </p:spPr>
        <p:txBody>
          <a:bodyPr>
            <a:noAutofit/>
          </a:bodyPr>
          <a:lstStyle/>
          <a:p>
            <a:pPr marL="0" indent="-754063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hr-HR" sz="2400" i="1" dirty="0" smtClean="0"/>
              <a:t>„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Društvo se sastoji od </a:t>
            </a:r>
            <a:r>
              <a:rPr lang="hr-HR" sz="2400" b="1" i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obitelji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, a </a:t>
            </a:r>
            <a:r>
              <a:rPr lang="hr-HR" sz="2400" b="1" i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 od pojedinaca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. Društvo se ne može ništa više rastavljati na pojedince, nego što se geometrijska ploha može u linije, ili linije u točke.” </a:t>
            </a:r>
          </a:p>
          <a:p>
            <a:pPr marL="360000" indent="-360000" eaLnBrk="1" fontAlgn="auto" hangingPunct="1">
              <a:lnSpc>
                <a:spcPct val="110000"/>
              </a:lnSpc>
              <a:spcBef>
                <a:spcPts val="36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osnovna jedinica društva je obitelj</a:t>
            </a:r>
          </a:p>
          <a:p>
            <a:pPr marL="360000" indent="-360000" eaLnBrk="1" fontAlgn="auto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interesi društvene cjeline su mnogo važniji od sebičnih i neograničenih interesa pojedinaca</a:t>
            </a:r>
          </a:p>
          <a:p>
            <a:pPr marL="360000" indent="-360000" eaLnBrk="1" fontAlgn="auto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društvo se može svesti samo na elemente </a:t>
            </a:r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koji u sebi sadrže bit cjeline –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društvene grupe i zajednice, a </a:t>
            </a:r>
            <a:r>
              <a:rPr lang="hr-HR" sz="2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osnovna je obitelj</a:t>
            </a:r>
          </a:p>
          <a:p>
            <a:pPr marL="0" indent="-754063" eaLnBrk="1" fontAlgn="auto" hangingPunct="1">
              <a:lnSpc>
                <a:spcPct val="110000"/>
              </a:lnSpc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ANTIINDIVIDUALIZAM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83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357158" y="1475786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548680"/>
            <a:ext cx="8715436" cy="1066800"/>
          </a:xfrm>
        </p:spPr>
        <p:txBody>
          <a:bodyPr/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POLITIČKE REVOLUCIJE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637" y="1691688"/>
            <a:ext cx="9036496" cy="488400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buClrTx/>
              <a:buFont typeface="Calibri" panose="020F0502020204030204" pitchFamily="34" charset="0"/>
              <a:buChar char="–"/>
            </a:pP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Francuska revolucija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(1789.) – javlja se potreba za novim društvenim poretkom</a:t>
            </a:r>
          </a:p>
          <a:p>
            <a:pPr>
              <a:spcBef>
                <a:spcPts val="1200"/>
              </a:spcBef>
              <a:buClrTx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Deklaracija o pravima čovjeka i građanina</a:t>
            </a:r>
          </a:p>
          <a:p>
            <a:pPr lvl="1">
              <a:buClrTx/>
              <a:buFont typeface="Calibri" panose="020F0502020204030204" pitchFamily="34" charset="0"/>
              <a:buChar char="–"/>
            </a:pPr>
            <a:r>
              <a:rPr lang="vi-VN" sz="18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Ljudi se rađaju i žive slobodno i jednaki u pravima. </a:t>
            </a:r>
            <a:r>
              <a:rPr lang="hr-HR" sz="18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vi-VN" sz="18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ruštvene razlike mogu postojati samo kao opće vrijednosti.</a:t>
            </a:r>
            <a:endParaRPr lang="hr-HR" sz="1800" i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Tx/>
              <a:buFont typeface="Calibri" panose="020F0502020204030204" pitchFamily="34" charset="0"/>
              <a:buChar char="–"/>
            </a:pPr>
            <a:r>
              <a:rPr lang="hr-HR" sz="18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l-PL" sz="18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 građani, su jednaki u očima zakona.</a:t>
            </a:r>
          </a:p>
          <a:p>
            <a:pPr lvl="1">
              <a:buClrTx/>
              <a:buFont typeface="Calibri" panose="020F0502020204030204" pitchFamily="34" charset="0"/>
              <a:buChar char="–"/>
            </a:pPr>
            <a:r>
              <a:rPr lang="pl-PL" sz="18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Načela svakog suvereniteta nalaze se jedino u Narodu. Nitko, nijedna osoba ne može vršiti autoritet koji ne proistječe iz Naroda.</a:t>
            </a:r>
          </a:p>
          <a:p>
            <a:pPr>
              <a:spcBef>
                <a:spcPts val="1200"/>
              </a:spcBef>
              <a:buClrTx/>
              <a:buFont typeface="Calibri" panose="020F0502020204030204" pitchFamily="34" charset="0"/>
              <a:buChar char="–"/>
            </a:pP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Napoleonovi ratovi </a:t>
            </a:r>
          </a:p>
          <a:p>
            <a:pPr>
              <a:spcBef>
                <a:spcPts val="1200"/>
              </a:spcBef>
              <a:buClrTx/>
              <a:buFont typeface="Calibri" panose="020F0502020204030204" pitchFamily="34" charset="0"/>
              <a:buChar char="–"/>
            </a:pP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nestajanje monarhija</a:t>
            </a:r>
          </a:p>
          <a:p>
            <a:pPr>
              <a:spcBef>
                <a:spcPts val="1200"/>
              </a:spcBef>
              <a:buClrTx/>
              <a:buFont typeface="Calibri" panose="020F0502020204030204" pitchFamily="34" charset="0"/>
              <a:buChar char="–"/>
            </a:pPr>
            <a:r>
              <a:rPr lang="pl-PL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društvo je cjelina 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koja se </a:t>
            </a:r>
            <a:r>
              <a:rPr lang="pl-PL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može izmjeniti ljudskim</a:t>
            </a:r>
            <a:r>
              <a:rPr lang="pl-PL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djelovanjem </a:t>
            </a:r>
            <a:br>
              <a:rPr lang="pl-PL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(ne ovisi o prirodnim ili božanskim zakonima)</a:t>
            </a:r>
          </a:p>
        </p:txBody>
      </p:sp>
      <p:pic>
        <p:nvPicPr>
          <p:cNvPr id="1026" name="Picture 2" descr="https://upload.wikimedia.org/wikipedia/commons/6/6c/Declaration_of_the_Rights_of_Man_and_of_the_Citizen_in_178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3928" y="116632"/>
            <a:ext cx="5066093" cy="6666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8235"/>
            <a:ext cx="9144000" cy="4930775"/>
          </a:xfrm>
        </p:spPr>
        <p:txBody>
          <a:bodyPr>
            <a:noAutofit/>
          </a:bodyPr>
          <a:lstStyle/>
          <a:p>
            <a:pPr marL="396000" indent="-3600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−"/>
              <a:defRPr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otac sociologije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tvorac pojma sociologija</a:t>
            </a:r>
          </a:p>
          <a:p>
            <a:pPr marL="396000" indent="-3600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−"/>
              <a:defRPr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socijalna fizika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(kasnije sociologija)</a:t>
            </a:r>
          </a:p>
          <a:p>
            <a:pPr marL="396000" indent="-3600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−"/>
              <a:defRPr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socijalna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statika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dinamika</a:t>
            </a:r>
          </a:p>
          <a:p>
            <a:pPr marL="396000" indent="-3600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−"/>
              <a:defRPr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tri stadija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razvoja društva (teološki, metafizički i pozitivni)</a:t>
            </a:r>
          </a:p>
          <a:p>
            <a:pPr marL="396000" indent="-3600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−"/>
              <a:defRPr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osnovna jedinica društva je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obitelj</a:t>
            </a:r>
          </a:p>
          <a:p>
            <a:pPr marL="396000" indent="-3600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−"/>
              <a:defRPr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pozitivizam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(znanstveni pogled na društvo)</a:t>
            </a:r>
            <a:endParaRPr lang="hr-HR" b="1" dirty="0" smtClean="0">
              <a:latin typeface="Calibri" pitchFamily="34" charset="0"/>
              <a:cs typeface="Calibri" pitchFamily="34" charset="0"/>
            </a:endParaRPr>
          </a:p>
          <a:p>
            <a:pPr marL="396000" indent="-3600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−"/>
              <a:defRPr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sociologija treba stvoriti bolje društvo</a:t>
            </a:r>
          </a:p>
          <a:p>
            <a:pPr marL="396000" indent="-3600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−"/>
              <a:defRPr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konzervativizam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naglašava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konsenzus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poredak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u društvu</a:t>
            </a:r>
          </a:p>
        </p:txBody>
      </p:sp>
      <p:grpSp>
        <p:nvGrpSpPr>
          <p:cNvPr id="38915" name="Group 5"/>
          <p:cNvGrpSpPr>
            <a:grpSpLocks/>
          </p:cNvGrpSpPr>
          <p:nvPr/>
        </p:nvGrpSpPr>
        <p:grpSpPr bwMode="auto">
          <a:xfrm>
            <a:off x="357188" y="476672"/>
            <a:ext cx="8429625" cy="1066800"/>
            <a:chOff x="357158" y="571480"/>
            <a:chExt cx="842968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COMTE - BITNO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797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488" y="583338"/>
            <a:ext cx="6215106" cy="1071570"/>
          </a:xfrm>
        </p:spPr>
        <p:txBody>
          <a:bodyPr>
            <a:no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r-HR" sz="10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itchFamily="34" charset="0"/>
                <a:cs typeface="Calibri" pitchFamily="34" charset="0"/>
              </a:rPr>
              <a:t>HERBERT</a:t>
            </a:r>
            <a:endParaRPr lang="hr-HR" sz="10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9683" y="1226280"/>
            <a:ext cx="501291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0000" b="1" spc="50" dirty="0" smtClean="0">
                <a:ln w="13500">
                  <a:solidFill>
                    <a:srgbClr val="53548A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53548A">
                    <a:tint val="3000"/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itchFamily="34" charset="0"/>
                <a:ea typeface="+mj-ea"/>
                <a:cs typeface="Calibri" pitchFamily="34" charset="0"/>
              </a:rPr>
              <a:t>SPENCER</a:t>
            </a:r>
            <a:endParaRPr lang="hr-HR" sz="10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72094" y="2857500"/>
            <a:ext cx="3929062" cy="714375"/>
          </a:xfrm>
        </p:spPr>
        <p:txBody>
          <a:bodyPr/>
          <a:lstStyle/>
          <a:p>
            <a:pPr marL="63500" algn="r" eaLnBrk="1" hangingPunct="1"/>
            <a:r>
              <a:rPr lang="hr-HR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(1820. - 1903.)</a:t>
            </a:r>
          </a:p>
        </p:txBody>
      </p:sp>
      <p:pic>
        <p:nvPicPr>
          <p:cNvPr id="5" name="Picture 4" descr="spencer.png"/>
          <p:cNvPicPr>
            <a:picLocks noChangeAspect="1"/>
          </p:cNvPicPr>
          <p:nvPr/>
        </p:nvPicPr>
        <p:blipFill>
          <a:blip r:embed="rId2"/>
          <a:srcRect l="7159" t="5145" r="1469"/>
          <a:stretch>
            <a:fillRect/>
          </a:stretch>
        </p:blipFill>
        <p:spPr bwMode="auto">
          <a:xfrm>
            <a:off x="0" y="142875"/>
            <a:ext cx="4429124" cy="671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35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85689" y="571480"/>
              <a:ext cx="840111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5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HERBERT SPENCER</a:t>
              </a:r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142875" y="1714500"/>
            <a:ext cx="8786813" cy="4859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56032" fontAlgn="auto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Herbert_Spencer.png"/>
          <p:cNvPicPr>
            <a:picLocks noChangeAspect="1"/>
          </p:cNvPicPr>
          <p:nvPr/>
        </p:nvPicPr>
        <p:blipFill>
          <a:blip r:embed="rId2"/>
          <a:srcRect l="4510" t="2381" b="2381"/>
          <a:stretch>
            <a:fillRect/>
          </a:stretch>
        </p:blipFill>
        <p:spPr>
          <a:xfrm>
            <a:off x="4357720" y="569913"/>
            <a:ext cx="4857750" cy="6288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32" y="1571612"/>
            <a:ext cx="8867775" cy="5083175"/>
          </a:xfrm>
        </p:spPr>
        <p:txBody>
          <a:bodyPr/>
          <a:lstStyle/>
          <a:p>
            <a:pPr eaLnBrk="1" hangingPunct="1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1820. – 1903. g.</a:t>
            </a:r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evolucionist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(socijalni darvinist)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nije se obrazovao u humanističkim </a:t>
            </a:r>
            <a:br>
              <a:rPr lang="hr-HR" dirty="0" smtClean="0">
                <a:latin typeface="Calibri" pitchFamily="34" charset="0"/>
                <a:cs typeface="Calibri" pitchFamily="34" charset="0"/>
              </a:rPr>
            </a:br>
            <a:r>
              <a:rPr lang="hr-HR" dirty="0" smtClean="0">
                <a:latin typeface="Calibri" pitchFamily="34" charset="0"/>
                <a:cs typeface="Calibri" pitchFamily="34" charset="0"/>
              </a:rPr>
              <a:t>nego u tehničkim znanostima</a:t>
            </a:r>
          </a:p>
          <a:p>
            <a:pPr eaLnBrk="1" hangingPunct="1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urednik u časopisu </a:t>
            </a:r>
            <a:br>
              <a:rPr lang="hr-HR" dirty="0" smtClean="0">
                <a:latin typeface="Calibri" pitchFamily="34" charset="0"/>
                <a:cs typeface="Calibri" pitchFamily="34" charset="0"/>
              </a:rPr>
            </a:br>
            <a:r>
              <a:rPr lang="hr-HR" i="1" dirty="0" err="1" smtClean="0">
                <a:latin typeface="Calibri" pitchFamily="34" charset="0"/>
                <a:cs typeface="Calibri" pitchFamily="34" charset="0"/>
              </a:rPr>
              <a:t>Economist</a:t>
            </a:r>
            <a:endParaRPr lang="hr-HR" i="1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96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3063"/>
            <a:ext cx="8229600" cy="4930775"/>
          </a:xfrm>
        </p:spPr>
        <p:txBody>
          <a:bodyPr/>
          <a:lstStyle/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 evolucionizam </a:t>
            </a:r>
          </a:p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 socijalni darvinizam</a:t>
            </a:r>
          </a:p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 militarističko i industrijsko društvo</a:t>
            </a:r>
          </a:p>
          <a:p>
            <a:pPr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err="1" smtClean="0">
                <a:latin typeface="Calibri" pitchFamily="34" charset="0"/>
                <a:cs typeface="Calibri" pitchFamily="34" charset="0"/>
              </a:rPr>
              <a:t>laissez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-</a:t>
            </a:r>
            <a:r>
              <a:rPr lang="hr-HR" sz="3200" dirty="0" err="1" smtClean="0">
                <a:latin typeface="Calibri" pitchFamily="34" charset="0"/>
                <a:cs typeface="Calibri" pitchFamily="34" charset="0"/>
              </a:rPr>
              <a:t>faire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 doktrina</a:t>
            </a:r>
            <a:r>
              <a:rPr lang="hr-HR" sz="3200" i="1" dirty="0" smtClean="0">
                <a:latin typeface="Calibri" pitchFamily="34" charset="0"/>
                <a:cs typeface="Calibri" pitchFamily="34" charset="0"/>
              </a:rPr>
              <a:t> [</a:t>
            </a:r>
            <a:r>
              <a:rPr lang="hr-HR" sz="3200" i="1" dirty="0" err="1" smtClean="0">
                <a:latin typeface="Calibri" pitchFamily="34" charset="0"/>
                <a:cs typeface="Calibri" pitchFamily="34" charset="0"/>
              </a:rPr>
              <a:t>lesê</a:t>
            </a:r>
            <a:r>
              <a:rPr lang="hr-HR" sz="3200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i="1" dirty="0" err="1" smtClean="0">
                <a:latin typeface="Calibri" pitchFamily="34" charset="0"/>
                <a:cs typeface="Calibri" pitchFamily="34" charset="0"/>
              </a:rPr>
              <a:t>fêr</a:t>
            </a:r>
            <a:r>
              <a:rPr lang="hr-HR" sz="3200" i="1" dirty="0" smtClean="0">
                <a:latin typeface="Calibri" pitchFamily="34" charset="0"/>
                <a:cs typeface="Calibri" pitchFamily="34" charset="0"/>
              </a:rPr>
              <a:t>]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KLJUČNI POJMOVI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392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42875" y="2143125"/>
            <a:ext cx="8715375" cy="45005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622300" indent="-514350" fontAlgn="auto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INDIVIDUALIZAM</a:t>
            </a:r>
            <a:r>
              <a:rPr lang="hr-HR" sz="32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32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(pojedinac je osnovna jedinica društva, dio organizma)</a:t>
            </a:r>
            <a:endParaRPr lang="hr-HR" sz="3200" dirty="0">
              <a:latin typeface="Calibri" pitchFamily="34" charset="0"/>
              <a:cs typeface="Calibri" pitchFamily="34" charset="0"/>
            </a:endParaRPr>
          </a:p>
          <a:p>
            <a:pPr marL="622300" indent="-514350" fontAlgn="auto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EVOLUCIONIZAM</a:t>
            </a:r>
            <a:r>
              <a:rPr lang="hr-HR" sz="32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32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društvo kao biološki organizam)</a:t>
            </a:r>
            <a:endParaRPr lang="hr-HR" sz="3200" dirty="0">
              <a:latin typeface="Calibri" pitchFamily="34" charset="0"/>
              <a:cs typeface="Calibri" pitchFamily="34" charset="0"/>
            </a:endParaRPr>
          </a:p>
          <a:p>
            <a:pPr marL="622300" indent="-514350" fontAlgn="auto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LIBERALIZAM</a:t>
            </a:r>
            <a:r>
              <a:rPr lang="hr-HR" sz="32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3200" b="1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>
                <a:latin typeface="Calibri" pitchFamily="34" charset="0"/>
                <a:cs typeface="Calibri" pitchFamily="34" charset="0"/>
              </a:rPr>
              <a:t>laissez-faire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 doktrina, država se ne smije mješati u ekonimiju)</a:t>
            </a:r>
            <a:endParaRPr lang="hr-HR" sz="3200" dirty="0">
              <a:latin typeface="Calibri" pitchFamily="34" charset="0"/>
              <a:cs typeface="Calibri" pitchFamily="34" charset="0"/>
            </a:endParaRPr>
          </a:p>
          <a:p>
            <a:pPr marL="622300" indent="-514350" fontAlgn="auto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SOCIJALNI</a:t>
            </a:r>
            <a:r>
              <a:rPr lang="hr-HR" sz="32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DARVINIZAM</a:t>
            </a:r>
            <a:r>
              <a:rPr lang="hr-HR" sz="32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3200" b="1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preživljavanje najsposobnijih)</a:t>
            </a:r>
            <a:endParaRPr lang="hr-HR" sz="3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7188" y="571500"/>
            <a:ext cx="8501062" cy="1428750"/>
            <a:chOff x="357158" y="571480"/>
            <a:chExt cx="8501122" cy="142876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57158" y="1928803"/>
              <a:ext cx="8429684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 1"/>
            <p:cNvSpPr txBox="1">
              <a:spLocks/>
            </p:cNvSpPr>
            <p:nvPr/>
          </p:nvSpPr>
          <p:spPr>
            <a:xfrm>
              <a:off x="457200" y="571480"/>
              <a:ext cx="8401080" cy="142876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TEMELJNE ODREDNICE </a:t>
              </a:r>
            </a:p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SPENCEROVE SOCIOLOGIJE</a:t>
              </a:r>
              <a:endParaRPr lang="hr-HR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27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43063"/>
            <a:ext cx="9001125" cy="5072062"/>
          </a:xfrm>
        </p:spPr>
        <p:txBody>
          <a:bodyPr>
            <a:normAutofit/>
          </a:bodyPr>
          <a:lstStyle/>
          <a:p>
            <a:pPr marL="360000" indent="-3600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vi-VN" sz="3000" b="1" dirty="0" smtClean="0">
                <a:latin typeface="Calibri" pitchFamily="34" charset="0"/>
                <a:cs typeface="Calibri" pitchFamily="34" charset="0"/>
              </a:rPr>
              <a:t>EVOLUCIJA</a:t>
            </a:r>
            <a:r>
              <a:rPr lang="hr-HR" sz="3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3000" dirty="0" smtClean="0">
                <a:latin typeface="Calibri" pitchFamily="34" charset="0"/>
                <a:cs typeface="Calibri" pitchFamily="34" charset="0"/>
              </a:rPr>
              <a:t>-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promjena iz stanja relativno </a:t>
            </a:r>
            <a:r>
              <a:rPr lang="vi-VN" b="1" dirty="0" smtClean="0">
                <a:latin typeface="Calibri" pitchFamily="34" charset="0"/>
                <a:cs typeface="Calibri" pitchFamily="34" charset="0"/>
              </a:rPr>
              <a:t>neodređene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vi-VN" b="1" dirty="0" smtClean="0">
                <a:latin typeface="Calibri" pitchFamily="34" charset="0"/>
                <a:cs typeface="Calibri" pitchFamily="34" charset="0"/>
              </a:rPr>
              <a:t>nepovezane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homogenosti</a:t>
            </a:r>
            <a:r>
              <a:rPr lang="vi-VN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prema stanju relativno </a:t>
            </a:r>
            <a:r>
              <a:rPr lang="vi-VN" b="1" dirty="0" smtClean="0">
                <a:latin typeface="Calibri" pitchFamily="34" charset="0"/>
                <a:cs typeface="Calibri" pitchFamily="34" charset="0"/>
              </a:rPr>
              <a:t>određene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,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latin typeface="Calibri" pitchFamily="34" charset="0"/>
                <a:cs typeface="Calibri" pitchFamily="34" charset="0"/>
              </a:rPr>
              <a:t>povezane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heterogenosti</a:t>
            </a:r>
            <a:endParaRPr lang="hr-HR" sz="3000" i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832608" lvl="1" indent="-360000">
              <a:spcBef>
                <a:spcPts val="2400"/>
              </a:spcBef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vi-VN" sz="2400" i="1" dirty="0" smtClean="0">
                <a:latin typeface="Calibri" pitchFamily="34" charset="0"/>
                <a:cs typeface="Calibri" pitchFamily="34" charset="0"/>
              </a:rPr>
              <a:t>Društvo kao i organizam raste i povećava opseg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,</a:t>
            </a:r>
            <a:r>
              <a:rPr lang="vi-VN" sz="2400" i="1" dirty="0" smtClean="0">
                <a:latin typeface="Calibri" pitchFamily="34" charset="0"/>
                <a:cs typeface="Calibri" pitchFamily="34" charset="0"/>
              </a:rPr>
              <a:t> povećanjem opsega raste i složenost njegove strukture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vi-VN" sz="2400" b="1" i="1" dirty="0" smtClean="0">
                <a:latin typeface="Calibri" pitchFamily="34" charset="0"/>
                <a:cs typeface="Calibri" pitchFamily="34" charset="0"/>
              </a:rPr>
              <a:t>porast složenost</a:t>
            </a:r>
            <a:r>
              <a:rPr lang="hr-HR" sz="2400" b="1" i="1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2400" b="1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i="1" dirty="0" smtClean="0">
                <a:latin typeface="Calibri" pitchFamily="34" charset="0"/>
                <a:cs typeface="Calibri" pitchFamily="34" charset="0"/>
              </a:rPr>
              <a:t>strukture prati </a:t>
            </a:r>
            <a:r>
              <a:rPr lang="vi-VN" sz="2400" b="1" i="1" dirty="0" smtClean="0">
                <a:latin typeface="Calibri" pitchFamily="34" charset="0"/>
                <a:cs typeface="Calibri" pitchFamily="34" charset="0"/>
              </a:rPr>
              <a:t>složenost funkcija </a:t>
            </a:r>
            <a:r>
              <a:rPr lang="vi-VN" sz="2400" i="1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vi-VN" sz="2400" b="1" i="1" dirty="0" smtClean="0">
                <a:latin typeface="Calibri" pitchFamily="34" charset="0"/>
                <a:cs typeface="Calibri" pitchFamily="34" charset="0"/>
              </a:rPr>
              <a:t>povećanje međuovisnosti </a:t>
            </a:r>
            <a:r>
              <a:rPr lang="vi-VN" sz="2400" i="1" dirty="0" smtClean="0">
                <a:latin typeface="Calibri" pitchFamily="34" charset="0"/>
                <a:cs typeface="Calibri" pitchFamily="34" charset="0"/>
              </a:rPr>
              <a:t>dijelova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360000" indent="-360000" eaLnBrk="1" fontAlgn="auto" hangingPunct="1">
              <a:spcBef>
                <a:spcPts val="2400"/>
              </a:spcBef>
              <a:spcAft>
                <a:spcPts val="0"/>
              </a:spcAft>
              <a:buClr>
                <a:schemeClr val="tx1"/>
              </a:buClr>
              <a:buFont typeface="Calibri" pitchFamily="34" charset="0"/>
              <a:buChar char="─"/>
              <a:defRPr/>
            </a:pPr>
            <a:r>
              <a:rPr lang="hr-HR" sz="3000" dirty="0" smtClean="0">
                <a:latin typeface="Calibri" pitchFamily="34" charset="0"/>
                <a:cs typeface="Calibri" pitchFamily="34" charset="0"/>
              </a:rPr>
              <a:t>predmet proučavanja sociologije je </a:t>
            </a:r>
            <a:r>
              <a:rPr lang="hr-HR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evolucija ljudskog društva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57158" y="571500"/>
            <a:ext cx="8429655" cy="1066800"/>
            <a:chOff x="357128" y="571480"/>
            <a:chExt cx="8429714" cy="1066800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357128" y="571480"/>
              <a:ext cx="8329671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EVOLUCIONIZAM</a:t>
              </a:r>
            </a:p>
          </p:txBody>
        </p: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357158" y="571480"/>
              <a:ext cx="8429684" cy="1066800"/>
              <a:chOff x="357158" y="571480"/>
              <a:chExt cx="8429684" cy="10668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357158" y="1428730"/>
                <a:ext cx="8429684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457171" y="571480"/>
                <a:ext cx="8229658" cy="1066800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/>
              <a:p>
                <a:pPr fontAlgn="auto">
                  <a:spcAft>
                    <a:spcPts val="0"/>
                  </a:spcAft>
                  <a:defRPr/>
                </a:pPr>
                <a:endParaRPr lang="hr-HR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827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x23490201076773814340.jpg"/>
          <p:cNvPicPr>
            <a:picLocks noChangeAspect="1"/>
          </p:cNvPicPr>
          <p:nvPr/>
        </p:nvPicPr>
        <p:blipFill>
          <a:blip r:embed="rId2"/>
          <a:srcRect t="32243" r="8749"/>
          <a:stretch>
            <a:fillRect/>
          </a:stretch>
        </p:blipFill>
        <p:spPr>
          <a:xfrm>
            <a:off x="45036" y="247822"/>
            <a:ext cx="9038342" cy="301114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New-york-city.jpg"/>
          <p:cNvPicPr>
            <a:picLocks noChangeAspect="1"/>
          </p:cNvPicPr>
          <p:nvPr/>
        </p:nvPicPr>
        <p:blipFill>
          <a:blip r:embed="rId3"/>
          <a:srcRect t="7999"/>
          <a:stretch>
            <a:fillRect/>
          </a:stretch>
        </p:blipFill>
        <p:spPr>
          <a:xfrm>
            <a:off x="4512993" y="3387870"/>
            <a:ext cx="4553778" cy="33521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IR36GR21x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8" y="3389919"/>
            <a:ext cx="4386688" cy="334807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2939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1643063"/>
            <a:ext cx="8858250" cy="5072062"/>
          </a:xfrm>
        </p:spPr>
        <p:txBody>
          <a:bodyPr/>
          <a:lstStyle/>
          <a:p>
            <a:pPr marL="360000" indent="-360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društvo je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slično biološkom organizmu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sastavljeno je od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međupovezanih dijelova </a:t>
            </a:r>
          </a:p>
          <a:p>
            <a:pPr marL="360000" indent="-360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društvo je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sastavljeno od institucija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(obitelj, religija, obrazovanje, država i ekonomija)</a:t>
            </a:r>
          </a:p>
          <a:p>
            <a:pPr marL="360000" indent="-360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struktura društva evolucijom postaje sve kompleksnija pa se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javlja potreba za unutarnjom regulacijom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(kao živčani sustav kod organizma)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57158" y="571500"/>
            <a:ext cx="8429655" cy="1066800"/>
            <a:chOff x="357128" y="571480"/>
            <a:chExt cx="8429714" cy="1066800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357128" y="571480"/>
              <a:ext cx="8329671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EVOLUCIONIZAM</a:t>
              </a:r>
            </a:p>
          </p:txBody>
        </p: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357158" y="571480"/>
              <a:ext cx="8429684" cy="1066800"/>
              <a:chOff x="357158" y="571480"/>
              <a:chExt cx="8429684" cy="10668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357158" y="1428730"/>
                <a:ext cx="8429684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457171" y="571480"/>
                <a:ext cx="8229658" cy="1066800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/>
              <a:p>
                <a:pPr fontAlgn="auto">
                  <a:spcAft>
                    <a:spcPts val="0"/>
                  </a:spcAft>
                  <a:defRPr/>
                </a:pPr>
                <a:endParaRPr lang="hr-HR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5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313" y="1785938"/>
          <a:ext cx="8786874" cy="46394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934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934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20150"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MILITARISTIČKA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INDUSTRIJSKA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84555"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>
                          <a:latin typeface="Calibri" pitchFamily="34" charset="0"/>
                          <a:cs typeface="Calibri" pitchFamily="34" charset="0"/>
                        </a:rPr>
                        <a:t>temeljeno </a:t>
                      </a:r>
                      <a:r>
                        <a:rPr lang="vi-VN" sz="2400" dirty="0" smtClean="0">
                          <a:latin typeface="Calibri" pitchFamily="34" charset="0"/>
                          <a:cs typeface="Calibri" pitchFamily="34" charset="0"/>
                        </a:rPr>
                        <a:t>na</a:t>
                      </a:r>
                      <a:r>
                        <a:rPr lang="hr-HR" sz="240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PRINUDI</a:t>
                      </a:r>
                      <a:endParaRPr lang="hr-HR" sz="24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>
                          <a:latin typeface="Calibri" pitchFamily="34" charset="0"/>
                          <a:cs typeface="Calibri" pitchFamily="34" charset="0"/>
                        </a:rPr>
                        <a:t>temeljeno </a:t>
                      </a:r>
                      <a:r>
                        <a:rPr lang="vi-VN" sz="2400" dirty="0" smtClean="0">
                          <a:latin typeface="Calibri" pitchFamily="34" charset="0"/>
                          <a:cs typeface="Calibri" pitchFamily="34" charset="0"/>
                        </a:rPr>
                        <a:t>na </a:t>
                      </a:r>
                      <a:endParaRPr lang="hr-HR" sz="2400" dirty="0" smtClean="0"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/>
                      <a:r>
                        <a:rPr lang="vi-VN" sz="2400" b="1" dirty="0" smtClean="0">
                          <a:latin typeface="Calibri" pitchFamily="34" charset="0"/>
                          <a:cs typeface="Calibri" pitchFamily="34" charset="0"/>
                        </a:rPr>
                        <a:t>DOBROVOLJNOJ SURADNJI</a:t>
                      </a:r>
                      <a:endParaRPr lang="hr-HR" sz="24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4555"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CENTRALIZIRANA</a:t>
                      </a:r>
                      <a:r>
                        <a:rPr lang="hr-HR" sz="2400" b="1" baseline="0" dirty="0" smtClean="0">
                          <a:latin typeface="Calibri" pitchFamily="34" charset="0"/>
                          <a:cs typeface="Calibri" pitchFamily="34" charset="0"/>
                        </a:rPr>
                        <a:t> VLAST </a:t>
                      </a:r>
                    </a:p>
                    <a:p>
                      <a:pPr algn="ctr"/>
                      <a:r>
                        <a:rPr lang="hr-HR" sz="2400" baseline="0" dirty="0" smtClean="0">
                          <a:latin typeface="Calibri" pitchFamily="34" charset="0"/>
                          <a:cs typeface="Calibri" pitchFamily="34" charset="0"/>
                        </a:rPr>
                        <a:t>u državi</a:t>
                      </a:r>
                      <a:endParaRPr lang="hr-HR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DECENTRALIZIRANA</a:t>
                      </a:r>
                      <a:r>
                        <a:rPr lang="hr-HR" sz="2400" b="1" baseline="0" dirty="0" smtClean="0">
                          <a:latin typeface="Calibri" pitchFamily="34" charset="0"/>
                          <a:cs typeface="Calibri" pitchFamily="34" charset="0"/>
                        </a:rPr>
                        <a:t> VLAST </a:t>
                      </a:r>
                    </a:p>
                    <a:p>
                      <a:pPr algn="ctr"/>
                      <a:r>
                        <a:rPr lang="hr-HR" sz="2400" baseline="0" dirty="0" smtClean="0">
                          <a:latin typeface="Calibri" pitchFamily="34" charset="0"/>
                          <a:cs typeface="Calibri" pitchFamily="34" charset="0"/>
                        </a:rPr>
                        <a:t>u državi</a:t>
                      </a:r>
                      <a:endParaRPr lang="hr-HR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38347"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POJEDINAC</a:t>
                      </a:r>
                      <a:r>
                        <a:rPr lang="hr-HR" sz="2400" b="1" baseline="0" dirty="0" smtClean="0">
                          <a:latin typeface="Calibri" pitchFamily="34" charset="0"/>
                          <a:cs typeface="Calibri" pitchFamily="34" charset="0"/>
                        </a:rPr>
                        <a:t> POTČINJEN </a:t>
                      </a:r>
                      <a:r>
                        <a:rPr lang="hr-HR" sz="2400" baseline="0" dirty="0" smtClean="0">
                          <a:latin typeface="Calibri" pitchFamily="34" charset="0"/>
                          <a:cs typeface="Calibri" pitchFamily="34" charset="0"/>
                        </a:rPr>
                        <a:t>državi</a:t>
                      </a:r>
                      <a:endParaRPr lang="hr-HR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vi-VN" sz="2400" dirty="0" smtClean="0">
                          <a:latin typeface="Calibri" pitchFamily="34" charset="0"/>
                          <a:cs typeface="Calibri" pitchFamily="34" charset="0"/>
                        </a:rPr>
                        <a:t>držav</a:t>
                      </a:r>
                      <a:r>
                        <a:rPr lang="hr-HR" sz="2400" dirty="0" smtClean="0">
                          <a:latin typeface="Calibri" pitchFamily="34" charset="0"/>
                          <a:cs typeface="Calibri" pitchFamily="34" charset="0"/>
                        </a:rPr>
                        <a:t>a </a:t>
                      </a:r>
                      <a:r>
                        <a:rPr lang="vi-VN" sz="2400" dirty="0" smtClean="0">
                          <a:latin typeface="Calibri" pitchFamily="34" charset="0"/>
                          <a:cs typeface="Calibri" pitchFamily="34" charset="0"/>
                        </a:rPr>
                        <a:t>postoji radi dobrobiti </a:t>
                      </a:r>
                      <a:r>
                        <a:rPr lang="vi-VN" sz="2400" b="1" dirty="0" smtClean="0">
                          <a:latin typeface="Calibri" pitchFamily="34" charset="0"/>
                          <a:cs typeface="Calibri" pitchFamily="34" charset="0"/>
                        </a:rPr>
                        <a:t>SLOBODNIH</a:t>
                      </a:r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 POJEDINACA </a:t>
                      </a:r>
                      <a:endParaRPr lang="hr-HR" sz="24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11871"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ZATVORENOST</a:t>
                      </a:r>
                      <a:r>
                        <a:rPr lang="hr-HR" sz="2400" dirty="0" smtClean="0">
                          <a:latin typeface="Calibri" pitchFamily="34" charset="0"/>
                          <a:cs typeface="Calibri" pitchFamily="34" charset="0"/>
                        </a:rPr>
                        <a:t> i </a:t>
                      </a:r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NEPRIJATELJSTVO</a:t>
                      </a:r>
                      <a:r>
                        <a:rPr lang="hr-HR" sz="240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hr-HR" sz="2400" dirty="0" smtClean="0">
                          <a:latin typeface="Calibri" pitchFamily="34" charset="0"/>
                          <a:cs typeface="Calibri" pitchFamily="34" charset="0"/>
                        </a:rPr>
                        <a:t>prema drugim društvima</a:t>
                      </a:r>
                      <a:endParaRPr lang="hr-HR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b="1" dirty="0" smtClean="0">
                          <a:latin typeface="Calibri" pitchFamily="34" charset="0"/>
                          <a:cs typeface="Calibri" pitchFamily="34" charset="0"/>
                        </a:rPr>
                        <a:t>EKONOMSK</a:t>
                      </a:r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  <a:r>
                        <a:rPr lang="vi-VN" sz="2400" b="1" dirty="0" smtClean="0">
                          <a:latin typeface="Calibri" pitchFamily="34" charset="0"/>
                          <a:cs typeface="Calibri" pitchFamily="34" charset="0"/>
                        </a:rPr>
                        <a:t> MEĐU</a:t>
                      </a:r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OVISNOST</a:t>
                      </a:r>
                      <a:r>
                        <a:rPr lang="hr-HR" sz="2400" b="1" baseline="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vi-VN" sz="2400" dirty="0" smtClean="0">
                          <a:latin typeface="Calibri" pitchFamily="34" charset="0"/>
                          <a:cs typeface="Calibri" pitchFamily="34" charset="0"/>
                        </a:rPr>
                        <a:t>i </a:t>
                      </a:r>
                      <a:r>
                        <a:rPr lang="vi-VN" sz="2400" b="1" dirty="0" smtClean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TV</a:t>
                      </a:r>
                      <a:r>
                        <a:rPr lang="vi-VN" sz="2400" b="1" dirty="0" smtClean="0">
                          <a:latin typeface="Calibri" pitchFamily="34" charset="0"/>
                          <a:cs typeface="Calibri" pitchFamily="34" charset="0"/>
                        </a:rPr>
                        <a:t>ORE</a:t>
                      </a:r>
                      <a:r>
                        <a:rPr lang="hr-HR" sz="2400" b="1" dirty="0" smtClean="0">
                          <a:latin typeface="Calibri" pitchFamily="34" charset="0"/>
                          <a:cs typeface="Calibri" pitchFamily="34" charset="0"/>
                        </a:rPr>
                        <a:t>NOST</a:t>
                      </a:r>
                      <a:r>
                        <a:rPr lang="hr-HR" sz="2400" b="1" baseline="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2400" dirty="0" smtClean="0">
                          <a:latin typeface="Calibri" pitchFamily="34" charset="0"/>
                          <a:cs typeface="Calibri" pitchFamily="34" charset="0"/>
                        </a:rPr>
                        <a:t>prema </a:t>
                      </a:r>
                      <a:r>
                        <a:rPr lang="vi-VN" sz="2400" dirty="0" smtClean="0">
                          <a:latin typeface="Calibri" pitchFamily="34" charset="0"/>
                          <a:cs typeface="Calibri" pitchFamily="34" charset="0"/>
                        </a:rPr>
                        <a:t>drugim društvima</a:t>
                      </a:r>
                      <a:endParaRPr lang="hr-HR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5719" y="285750"/>
            <a:ext cx="8501093" cy="1285875"/>
            <a:chOff x="285689" y="571480"/>
            <a:chExt cx="8501153" cy="128588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57158" y="1855777"/>
              <a:ext cx="8429684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 1"/>
            <p:cNvSpPr txBox="1">
              <a:spLocks/>
            </p:cNvSpPr>
            <p:nvPr/>
          </p:nvSpPr>
          <p:spPr>
            <a:xfrm>
              <a:off x="285689" y="571480"/>
              <a:ext cx="840111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TIPOVI DRUŠTAVA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285720" y="1000108"/>
            <a:ext cx="8643998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defRPr/>
            </a:pPr>
            <a:r>
              <a:rPr lang="hr-H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(s obzirom na stupanj unutarnje regulacije)</a:t>
            </a:r>
          </a:p>
        </p:txBody>
      </p:sp>
    </p:spTree>
    <p:extLst>
      <p:ext uri="{BB962C8B-B14F-4D97-AF65-F5344CB8AC3E}">
        <p14:creationId xmlns:p14="http://schemas.microsoft.com/office/powerpoint/2010/main" val="271843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85926"/>
            <a:ext cx="8964488" cy="4787912"/>
          </a:xfrm>
        </p:spPr>
        <p:txBody>
          <a:bodyPr/>
          <a:lstStyle/>
          <a:p>
            <a:pPr marL="360000" indent="-360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osnovna jedinica društva je </a:t>
            </a: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pojedinac</a:t>
            </a:r>
          </a:p>
          <a:p>
            <a:pPr marL="360000" indent="-360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društvo je sačinjeno od  </a:t>
            </a: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međuovisnih dijelova 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koje čine </a:t>
            </a: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pojedinci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INDIVIDUALIZAM</a:t>
              </a:r>
            </a:p>
          </p:txBody>
        </p:sp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357158" y="571480"/>
              <a:ext cx="8429684" cy="1066800"/>
              <a:chOff x="357158" y="571480"/>
              <a:chExt cx="8429684" cy="10668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57158" y="1428730"/>
                <a:ext cx="8429684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457171" y="571480"/>
                <a:ext cx="8229658" cy="1066800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/>
              <a:p>
                <a:pPr fontAlgn="auto">
                  <a:spcAft>
                    <a:spcPts val="0"/>
                  </a:spcAft>
                  <a:defRPr/>
                </a:pPr>
                <a:endParaRPr lang="hr-HR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46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>
            <a:normAutofit fontScale="90000"/>
          </a:bodyPr>
          <a:lstStyle/>
          <a:p>
            <a:pPr>
              <a:lnSpc>
                <a:spcPts val="3700"/>
              </a:lnSpc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INDUSTRIJSKA REVOLUCIJA I NASTANAK KAPITALIZMA (RADNIČKI POKRETI)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56" y="1700808"/>
            <a:ext cx="9001156" cy="49292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RADNI UVJETI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ts val="0"/>
              </a:spcBef>
              <a:buClrTx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 i do 15 sati dnevno</a:t>
            </a:r>
          </a:p>
          <a:p>
            <a:pPr lvl="1">
              <a:spcBef>
                <a:spcPts val="0"/>
              </a:spcBef>
              <a:buClrTx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radnik nema prava na bolovanje i odmor</a:t>
            </a:r>
          </a:p>
          <a:p>
            <a:pPr lvl="1">
              <a:spcBef>
                <a:spcPts val="0"/>
              </a:spcBef>
              <a:buClrTx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radnici nemaju pravo glasa na izborima</a:t>
            </a:r>
          </a:p>
          <a:p>
            <a:pPr lvl="1">
              <a:spcBef>
                <a:spcPts val="0"/>
              </a:spcBef>
              <a:buClrTx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učestali rad djece</a:t>
            </a:r>
          </a:p>
          <a:p>
            <a:pPr lvl="1">
              <a:spcBef>
                <a:spcPts val="0"/>
              </a:spcBef>
              <a:buClrTx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nehumani uvjeti rada</a:t>
            </a:r>
          </a:p>
          <a:p>
            <a:pPr>
              <a:lnSpc>
                <a:spcPct val="120000"/>
              </a:lnSpc>
              <a:spcBef>
                <a:spcPts val="1800"/>
              </a:spcBef>
              <a:buNone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JAVLJAJU SE PRVI </a:t>
            </a:r>
            <a:r>
              <a:rPr lang="hr-HR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RADNIČKI POKRETI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ClrTx/>
              <a:buFont typeface="Calibri" panose="020F0502020204030204" pitchFamily="34" charset="0"/>
              <a:buChar char="–"/>
            </a:pPr>
            <a:r>
              <a:rPr lang="hr-H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ludistički</a:t>
            </a: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pokret (1812.) – </a:t>
            </a:r>
            <a:r>
              <a:rPr lang="hr-HR" sz="16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uništavali strojeve</a:t>
            </a:r>
            <a:endParaRPr lang="hr-HR" sz="2400" i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Tx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čartisti (1832.) – </a:t>
            </a:r>
            <a:r>
              <a:rPr lang="hr-HR" sz="16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tražili prava glasa za radnike</a:t>
            </a:r>
            <a:endParaRPr lang="hr-HR" sz="2400" i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Tx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pariška komuna (1871.) – </a:t>
            </a:r>
            <a:r>
              <a:rPr lang="hr-HR" sz="16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prvo radničko upravljanje gradom</a:t>
            </a:r>
            <a:endParaRPr lang="hr-HR" sz="2400" i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Tx/>
              <a:buFont typeface="Calibri" panose="020F0502020204030204" pitchFamily="34" charset="0"/>
              <a:buChar char="–"/>
            </a:pPr>
            <a:r>
              <a:rPr lang="hr-H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Trade</a:t>
            </a: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Union </a:t>
            </a:r>
            <a:r>
              <a:rPr lang="hr-H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Congress</a:t>
            </a: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(1868.) – </a:t>
            </a:r>
            <a:r>
              <a:rPr lang="hr-HR" sz="16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postoji još i danas</a:t>
            </a:r>
            <a:endParaRPr lang="hr-HR" sz="2400" i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Tx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štrajk u Chicagu – </a:t>
            </a:r>
            <a:r>
              <a:rPr lang="hr-HR" sz="24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svibnja 1886. </a:t>
            </a:r>
            <a:r>
              <a:rPr lang="hr-HR" sz="2000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(40 000 radnika uključilo se u štrajk)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57158" y="1643368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1643063"/>
            <a:ext cx="8715375" cy="5214937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defRPr/>
            </a:pPr>
            <a:r>
              <a:rPr lang="hr-HR" dirty="0" smtClean="0"/>
              <a:t>s obzirom na stupanj unutarnje regulacije, razlikuje dva tipa društava:</a:t>
            </a:r>
          </a:p>
          <a:p>
            <a:pPr marL="624078" indent="-514350" eaLnBrk="1" fontAlgn="auto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0000"/>
                </a:solidFill>
              </a:rPr>
              <a:t>MILITARISTIČKA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– temeljeno na prinudi, centraliziranoj državi, potčinjavanju pojedinca državi te zatvorenosti i neprijateljstvu prema drugim društvima</a:t>
            </a:r>
          </a:p>
          <a:p>
            <a:pPr marL="624078" indent="-514350" eaLnBrk="1" fontAlgn="auto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b="1" dirty="0" smtClean="0">
                <a:solidFill>
                  <a:srgbClr val="FF0000"/>
                </a:solidFill>
              </a:rPr>
              <a:t>INDUSTRIJSKA</a:t>
            </a:r>
            <a:r>
              <a:rPr lang="hr-HR" b="1" dirty="0" smtClean="0"/>
              <a:t> – </a:t>
            </a:r>
            <a:r>
              <a:rPr lang="hr-HR" dirty="0" smtClean="0"/>
              <a:t>temeljeno </a:t>
            </a:r>
            <a:r>
              <a:rPr lang="vi-VN" dirty="0" smtClean="0"/>
              <a:t>na dobrovoljnoj suradnji, </a:t>
            </a:r>
            <a:r>
              <a:rPr lang="hr-HR" dirty="0" smtClean="0"/>
              <a:t>decentralizaciji </a:t>
            </a:r>
            <a:r>
              <a:rPr lang="vi-VN" dirty="0" smtClean="0"/>
              <a:t>vlasti,</a:t>
            </a:r>
            <a:r>
              <a:rPr lang="hr-HR" dirty="0" smtClean="0"/>
              <a:t> </a:t>
            </a:r>
            <a:r>
              <a:rPr lang="vi-VN" dirty="0" smtClean="0"/>
              <a:t>državi koja postoji radi dobrobiti slobodnih</a:t>
            </a:r>
            <a:r>
              <a:rPr lang="hr-HR" dirty="0" smtClean="0"/>
              <a:t> pojedinaca </a:t>
            </a:r>
            <a:r>
              <a:rPr lang="vi-VN" dirty="0" smtClean="0"/>
              <a:t>te ekonomske međuzavisnosti i o</a:t>
            </a:r>
            <a:r>
              <a:rPr lang="hr-HR" dirty="0" smtClean="0"/>
              <a:t>tv</a:t>
            </a:r>
            <a:r>
              <a:rPr lang="vi-VN" dirty="0" smtClean="0"/>
              <a:t>ore</a:t>
            </a:r>
            <a:r>
              <a:rPr lang="hr-HR" dirty="0" smtClean="0"/>
              <a:t>nosti prema </a:t>
            </a:r>
            <a:r>
              <a:rPr lang="vi-VN" dirty="0" smtClean="0"/>
              <a:t>drugim društvima</a:t>
            </a:r>
            <a:endParaRPr lang="hr-HR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TIPOVI DRUŠTAVA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78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643063"/>
            <a:ext cx="8750206" cy="4930775"/>
          </a:xfrm>
        </p:spPr>
        <p:txBody>
          <a:bodyPr/>
          <a:lstStyle/>
          <a:p>
            <a:pPr marL="360000" indent="-360000" eaLnBrk="1" hangingPunct="1">
              <a:spcBef>
                <a:spcPts val="24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laissez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-</a:t>
            </a:r>
            <a:r>
              <a:rPr lang="hr-HR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faire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doktrina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 [</a:t>
            </a:r>
            <a:r>
              <a:rPr lang="hr-HR" i="1" dirty="0" err="1" smtClean="0">
                <a:latin typeface="Calibri" pitchFamily="34" charset="0"/>
                <a:cs typeface="Calibri" pitchFamily="34" charset="0"/>
              </a:rPr>
              <a:t>lesê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i="1" dirty="0" err="1" smtClean="0">
                <a:latin typeface="Calibri" pitchFamily="34" charset="0"/>
                <a:cs typeface="Calibri" pitchFamily="34" charset="0"/>
              </a:rPr>
              <a:t>fêr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] –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„</a:t>
            </a:r>
            <a:r>
              <a:rPr lang="fr-FR" i="1" dirty="0" smtClean="0">
                <a:latin typeface="Calibri" pitchFamily="34" charset="0"/>
                <a:cs typeface="Calibri" pitchFamily="34" charset="0"/>
              </a:rPr>
              <a:t>Laissez faire, laissez passer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”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doslovno: </a:t>
            </a:r>
            <a:r>
              <a:rPr lang="hr-HR" dirty="0" smtClean="0">
                <a:latin typeface="Calibri"/>
                <a:cs typeface="Calibri"/>
              </a:rPr>
              <a:t>„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pustite neka svatko čini što hoće i neka sve ide svojim tokom”)</a:t>
            </a:r>
          </a:p>
          <a:p>
            <a:pPr marL="360000" indent="-360000" eaLnBrk="1" hangingPunct="1">
              <a:spcBef>
                <a:spcPts val="24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držao je da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država ne bi smjela intervenirati u osobne poslove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izuzev u svojoj pasivnoj funkciji zaštite ljudi </a:t>
            </a:r>
          </a:p>
          <a:p>
            <a:pPr marL="360000" indent="-360000" eaLnBrk="1" hangingPunct="1">
              <a:spcBef>
                <a:spcPts val="24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svijet postupno razvija i postaje sve bolji i bolji, pa ga, prema tome, treba ostaviti na miru –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socijalni život se sam razvija, slobodno od vanjske kontrole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57158" y="571500"/>
            <a:ext cx="8429655" cy="1066800"/>
            <a:chOff x="357128" y="571480"/>
            <a:chExt cx="842971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357128" y="571480"/>
              <a:ext cx="8329671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LIBERALIZAM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28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643063"/>
            <a:ext cx="9036496" cy="4930775"/>
          </a:xfrm>
        </p:spPr>
        <p:txBody>
          <a:bodyPr/>
          <a:lstStyle/>
          <a:p>
            <a:pPr marL="360000" indent="-360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/>
                <a:cs typeface="Calibri"/>
              </a:rPr>
              <a:t>„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preživljavanje najsposobnijih”</a:t>
            </a:r>
          </a:p>
          <a:p>
            <a:pPr marL="360000" indent="-360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bez utjecaja vanjskih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intervencija ljudi koji su </a:t>
            </a:r>
            <a:r>
              <a:rPr lang="hr-HR" i="1" dirty="0" smtClean="0">
                <a:latin typeface="Calibri"/>
                <a:cs typeface="Calibri"/>
              </a:rPr>
              <a:t>„</a:t>
            </a:r>
            <a:r>
              <a:rPr lang="vi-VN" i="1" dirty="0" smtClean="0">
                <a:latin typeface="Calibri" pitchFamily="34" charset="0"/>
                <a:cs typeface="Calibri" pitchFamily="34" charset="0"/>
              </a:rPr>
              <a:t>prilagođeni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”</a:t>
            </a:r>
            <a:r>
              <a:rPr lang="vi-VN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će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preživjeti i probijati se, dok će </a:t>
            </a:r>
            <a:r>
              <a:rPr lang="hr-HR" i="1" dirty="0" smtClean="0">
                <a:latin typeface="Calibri"/>
                <a:cs typeface="Calibri"/>
              </a:rPr>
              <a:t>„</a:t>
            </a:r>
            <a:r>
              <a:rPr lang="vi-VN" i="1" dirty="0" smtClean="0">
                <a:latin typeface="Calibri" pitchFamily="34" charset="0"/>
                <a:cs typeface="Calibri" pitchFamily="34" charset="0"/>
              </a:rPr>
              <a:t>neprilagođeni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”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na posljetku izumrijeti</a:t>
            </a: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360000" indent="-360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država ne smije zadirati u prirodne procese u društvu</a:t>
            </a:r>
          </a:p>
          <a:p>
            <a:pPr marL="360000" indent="-360000" eaLnBrk="1" hangingPunct="1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─"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rat i borba među narodima su osnovni pokretači društvenog razvoja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SOCIJALNI DARVINIZAM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98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643063"/>
            <a:ext cx="8929718" cy="5072062"/>
          </a:xfrm>
        </p:spPr>
        <p:txBody>
          <a:bodyPr/>
          <a:lstStyle/>
          <a:p>
            <a:pPr marL="395288" indent="-358775" eaLnBrk="1" hangingPunct="1">
              <a:spcBef>
                <a:spcPts val="1200"/>
              </a:spcBef>
              <a:buClr>
                <a:schemeClr val="tx1"/>
              </a:buClr>
              <a:buFont typeface="Arial" charset="0"/>
              <a:buChar char="−"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biologizam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društvo je kao biološki organizam</a:t>
            </a:r>
          </a:p>
          <a:p>
            <a:pPr marL="395288" indent="-358775" eaLnBrk="1" hangingPunct="1">
              <a:spcBef>
                <a:spcPts val="1200"/>
              </a:spcBef>
              <a:buClr>
                <a:schemeClr val="tx1"/>
              </a:buClr>
              <a:buFont typeface="Arial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osnovna jedinica društva je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pojedinac</a:t>
            </a:r>
          </a:p>
          <a:p>
            <a:pPr marL="395288" indent="-358775" eaLnBrk="1" hangingPunct="1">
              <a:spcBef>
                <a:spcPts val="1200"/>
              </a:spcBef>
              <a:buClr>
                <a:schemeClr val="tx1"/>
              </a:buClr>
              <a:buFont typeface="Arial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društvo se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razvija prema kompleksnosti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(evolucionizam)</a:t>
            </a:r>
          </a:p>
          <a:p>
            <a:pPr marL="395288" indent="-358775" eaLnBrk="1" hangingPunct="1">
              <a:spcBef>
                <a:spcPts val="1200"/>
              </a:spcBef>
              <a:buClr>
                <a:schemeClr val="tx1"/>
              </a:buClr>
              <a:buFont typeface="Arial" charset="0"/>
              <a:buChar char="−"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dva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tipa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društava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s obzirom na stupanj unutarnje kontrole (militarističko i industrijsko)</a:t>
            </a:r>
          </a:p>
          <a:p>
            <a:pPr marL="395288" indent="-358775" eaLnBrk="1" hangingPunct="1">
              <a:spcBef>
                <a:spcPts val="1200"/>
              </a:spcBef>
              <a:buClr>
                <a:schemeClr val="tx1"/>
              </a:buClr>
              <a:buFont typeface="Arial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ekonomski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liberalizam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i="1" dirty="0" err="1" smtClean="0">
                <a:latin typeface="Calibri" pitchFamily="34" charset="0"/>
                <a:cs typeface="Calibri" pitchFamily="34" charset="0"/>
              </a:rPr>
              <a:t>laissez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-</a:t>
            </a:r>
            <a:r>
              <a:rPr lang="hr-HR" i="1" dirty="0" err="1" smtClean="0">
                <a:latin typeface="Calibri" pitchFamily="34" charset="0"/>
                <a:cs typeface="Calibri" pitchFamily="34" charset="0"/>
              </a:rPr>
              <a:t>faire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doktrina)</a:t>
            </a:r>
          </a:p>
          <a:p>
            <a:pPr marL="395288" indent="-358775" eaLnBrk="1" hangingPunct="1">
              <a:spcBef>
                <a:spcPts val="1200"/>
              </a:spcBef>
              <a:buClr>
                <a:schemeClr val="tx1"/>
              </a:buClr>
              <a:buFont typeface="Arial" charset="0"/>
              <a:buChar char="−"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socijalni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darvinizam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„preživljavanje najsposobnijih” društava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SPENCER - BITNO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59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398" y="1724248"/>
            <a:ext cx="9002564" cy="3661568"/>
            <a:chOff x="27136" y="1916832"/>
            <a:chExt cx="8529062" cy="346898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136" y="1916832"/>
              <a:ext cx="6297464" cy="346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84168" y="1916832"/>
              <a:ext cx="2472030" cy="346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122063" y="3496976"/>
            <a:ext cx="8825178" cy="37802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24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0979391"/>
              </p:ext>
            </p:extLst>
          </p:nvPr>
        </p:nvGraphicFramePr>
        <p:xfrm>
          <a:off x="467544" y="89248"/>
          <a:ext cx="7525199" cy="661005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727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1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0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00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900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900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9006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9006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9006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9006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9006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108000">
                <a:tc rowSpan="2" gridSpan="2"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učenik / učenica</a:t>
                      </a:r>
                      <a:endParaRPr lang="hr-HR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gridSpan="9"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4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zadaća </a:t>
                      </a:r>
                      <a:r>
                        <a:rPr lang="hr-HR" sz="14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br</a:t>
                      </a:r>
                      <a:endParaRPr lang="hr-HR" sz="14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hr-HR" sz="1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hr-HR" sz="1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hr-HR" sz="1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8000">
                <a:tc gridSpan="2"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IV.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VIII.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OCJENA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BAČIĆ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Lovro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BADURINA </a:t>
                      </a:r>
                      <a:r>
                        <a:rPr lang="hr-HR" sz="1200" b="0" i="0" u="none" strike="noStrike" dirty="0" err="1" smtClean="0">
                          <a:solidFill>
                            <a:schemeClr val="bg1"/>
                          </a:solidFill>
                          <a:latin typeface="Calibri"/>
                        </a:rPr>
                        <a:t>Stella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BADURINA – DUDIĆ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Laura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BUTKOVIĆ</a:t>
                      </a:r>
                      <a:r>
                        <a:rPr lang="hr-HR" sz="1200" b="1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hr-HR" sz="12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Marija </a:t>
                      </a:r>
                      <a:r>
                        <a:rPr lang="hr-HR" sz="1200" b="0" i="0" u="none" strike="noStrike" baseline="0" dirty="0" err="1" smtClean="0">
                          <a:solidFill>
                            <a:schemeClr val="bg1"/>
                          </a:solidFill>
                          <a:latin typeface="Calibri"/>
                        </a:rPr>
                        <a:t>Christina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DABO</a:t>
                      </a:r>
                      <a:r>
                        <a:rPr lang="hr-HR" sz="1200" b="1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Josip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DABO </a:t>
                      </a:r>
                      <a:r>
                        <a:rPr lang="hr-HR" sz="1200" b="0" i="0" u="none" strike="noStrike" dirty="0" err="1" smtClean="0">
                          <a:solidFill>
                            <a:schemeClr val="bg1"/>
                          </a:solidFill>
                          <a:latin typeface="Calibri"/>
                        </a:rPr>
                        <a:t>Krševan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FABIJANIĆ</a:t>
                      </a:r>
                      <a:r>
                        <a:rPr lang="hr-HR" sz="12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Tea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GALIĆ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Karla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HOHNJEC</a:t>
                      </a:r>
                      <a:r>
                        <a:rPr lang="hr-HR" sz="1200" b="1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hr-HR" sz="12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Karla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MARŽIĆ</a:t>
                      </a:r>
                      <a:r>
                        <a:rPr lang="hr-HR" sz="12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Vedrana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PALČIĆ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Anamarija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PERANIĆ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Nera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POGARČIĆ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Lea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POGORILIĆ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Antonija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RUMORA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Mihaela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SEFERAGIĆ</a:t>
                      </a:r>
                      <a:r>
                        <a:rPr lang="hr-HR" sz="1200" b="1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hr-HR" sz="12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Sandra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ŠKODA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Klara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TIČIĆ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Adriana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TIČIĆ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Ive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VIDAS</a:t>
                      </a:r>
                      <a:r>
                        <a:rPr lang="hr-HR" sz="12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Katarina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ZUBOVIĆ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Karlo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72000"/>
                      <a:r>
                        <a:rPr kumimoji="0" lang="hr-H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ZUBOVIĆ </a:t>
                      </a:r>
                      <a:r>
                        <a:rPr kumimoji="0" lang="hr-H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Sara</a:t>
                      </a:r>
                      <a:endParaRPr lang="hr-HR" b="0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2700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ŽELEHOVSKI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Petra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851920" y="-27384"/>
            <a:ext cx="421258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24536" y="260648"/>
            <a:ext cx="4788024" cy="753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0" hangingPunct="0">
              <a:lnSpc>
                <a:spcPts val="2000"/>
              </a:lnSpc>
              <a:defRPr/>
            </a:pPr>
            <a:r>
              <a:rPr lang="hr-HR" sz="3600" b="1" kern="0" dirty="0" smtClean="0">
                <a:solidFill>
                  <a:srgbClr val="FFC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DOMAĆA ZADAĆA</a:t>
            </a:r>
          </a:p>
          <a:p>
            <a:pPr algn="ctr" eaLnBrk="0" hangingPunct="0">
              <a:lnSpc>
                <a:spcPts val="2000"/>
              </a:lnSpc>
            </a:pPr>
            <a:r>
              <a:rPr lang="hr-HR" sz="2000" u="sng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srednja-skola.github.io/sociologija</a:t>
            </a:r>
            <a:endParaRPr lang="hr-HR" sz="3600" i="1" u="sng" kern="0" dirty="0" smtClean="0">
              <a:solidFill>
                <a:prstClr val="white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7864" y="114891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800" b="1" dirty="0">
                <a:solidFill>
                  <a:prstClr val="white"/>
                </a:solidFill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47864" y="4682230"/>
            <a:ext cx="39466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hr-HR" sz="2800" b="1" dirty="0">
                <a:solidFill>
                  <a:prstClr val="white"/>
                </a:solidFill>
              </a:rPr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47864" y="4958260"/>
            <a:ext cx="39466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hr-HR" sz="2800" b="1" dirty="0">
                <a:solidFill>
                  <a:prstClr val="white"/>
                </a:solidFill>
              </a:rPr>
              <a:t>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38035" y="3068756"/>
            <a:ext cx="39466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hr-HR" sz="2800" b="1" dirty="0">
                <a:solidFill>
                  <a:prstClr val="white"/>
                </a:solidFill>
              </a:rPr>
              <a:t>+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04736" y="3745026"/>
            <a:ext cx="4459752" cy="1412166"/>
            <a:chOff x="4504736" y="3745026"/>
            <a:chExt cx="4459752" cy="1412166"/>
          </a:xfrm>
        </p:grpSpPr>
        <p:sp>
          <p:nvSpPr>
            <p:cNvPr id="31" name="TextBox 30"/>
            <p:cNvSpPr txBox="1"/>
            <p:nvPr/>
          </p:nvSpPr>
          <p:spPr>
            <a:xfrm>
              <a:off x="5060131" y="4408860"/>
              <a:ext cx="183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PALČIĆ Anamarija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60131" y="4787860"/>
              <a:ext cx="1266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GALIĆ Karla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04736" y="3745026"/>
              <a:ext cx="4459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5. Objasnite kako je organizirani skepticizam izbacio Zemlju iz središta svemira.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04736" y="1672132"/>
            <a:ext cx="4459752" cy="1765956"/>
            <a:chOff x="4504736" y="1672132"/>
            <a:chExt cx="4459752" cy="1765956"/>
          </a:xfrm>
        </p:grpSpPr>
        <p:sp>
          <p:nvSpPr>
            <p:cNvPr id="2" name="TextBox 1"/>
            <p:cNvSpPr txBox="1"/>
            <p:nvPr/>
          </p:nvSpPr>
          <p:spPr>
            <a:xfrm>
              <a:off x="5060131" y="2348676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 smtClea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TIČIĆ Adriana</a:t>
              </a:r>
              <a:endParaRPr lang="hr-HR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60131" y="2708716"/>
              <a:ext cx="2680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BUTKOVIĆ Marija </a:t>
              </a:r>
              <a:r>
                <a:rPr lang="hr-HR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Christina</a:t>
              </a:r>
              <a:endParaRPr lang="hr-HR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60131" y="3068756"/>
              <a:ext cx="1346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ŠKODA Klara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04736" y="1672132"/>
              <a:ext cx="4459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 Objasni manifeste i latentne funkcije na primjeru škole.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347864" y="2241247"/>
            <a:ext cx="39466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hr-HR" sz="2800" b="1" dirty="0">
                <a:solidFill>
                  <a:prstClr val="white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2414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29" grpId="0"/>
      <p:bldP spid="30" grpId="0"/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7188" y="357188"/>
            <a:ext cx="8429625" cy="1066800"/>
            <a:chOff x="357158" y="571480"/>
            <a:chExt cx="8429684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COMTE I SPENCER</a:t>
              </a:r>
            </a:p>
          </p:txBody>
        </p:sp>
      </p:grpSp>
      <p:pic>
        <p:nvPicPr>
          <p:cNvPr id="8" name="Picture 7" descr="Herbert_Spencer.png"/>
          <p:cNvPicPr>
            <a:picLocks noChangeAspect="1"/>
          </p:cNvPicPr>
          <p:nvPr/>
        </p:nvPicPr>
        <p:blipFill>
          <a:blip r:embed="rId2"/>
          <a:srcRect l="4510" t="2381" b="32361"/>
          <a:stretch>
            <a:fillRect/>
          </a:stretch>
        </p:blipFill>
        <p:spPr>
          <a:xfrm>
            <a:off x="5500688" y="1400093"/>
            <a:ext cx="2344737" cy="2079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comte.png"/>
          <p:cNvPicPr>
            <a:picLocks noChangeAspect="1"/>
          </p:cNvPicPr>
          <p:nvPr/>
        </p:nvPicPr>
        <p:blipFill>
          <a:blip r:embed="rId3"/>
          <a:srcRect r="3052" b="33469"/>
          <a:stretch>
            <a:fillRect/>
          </a:stretch>
        </p:blipFill>
        <p:spPr>
          <a:xfrm>
            <a:off x="1177925" y="1349293"/>
            <a:ext cx="2608263" cy="2130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015459"/>
              </p:ext>
            </p:extLst>
          </p:nvPr>
        </p:nvGraphicFramePr>
        <p:xfrm>
          <a:off x="285750" y="3408280"/>
          <a:ext cx="8643998" cy="318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9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19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8630"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AUGUSTE COMTE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HERBERT SPENCER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8294"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konzervativac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liberal (ekonomski)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0068"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tri stadija razvoja</a:t>
                      </a:r>
                      <a:r>
                        <a:rPr lang="hr-HR" sz="2000" baseline="0" dirty="0" smtClean="0">
                          <a:latin typeface="Calibri" pitchFamily="34" charset="0"/>
                          <a:cs typeface="Calibri" pitchFamily="34" charset="0"/>
                        </a:rPr>
                        <a:t> društva</a:t>
                      </a:r>
                    </a:p>
                    <a:p>
                      <a:pPr algn="ctr"/>
                      <a:r>
                        <a:rPr lang="hr-HR" sz="2000" baseline="0" dirty="0" smtClean="0">
                          <a:latin typeface="Calibri" pitchFamily="34" charset="0"/>
                          <a:cs typeface="Calibri" pitchFamily="34" charset="0"/>
                        </a:rPr>
                        <a:t>(</a:t>
                      </a:r>
                      <a:r>
                        <a:rPr lang="hr-HR" sz="2000" b="1" baseline="0" dirty="0" smtClean="0">
                          <a:latin typeface="Calibri" pitchFamily="34" charset="0"/>
                          <a:cs typeface="Calibri" pitchFamily="34" charset="0"/>
                        </a:rPr>
                        <a:t>evolucija </a:t>
                      </a:r>
                      <a:r>
                        <a:rPr lang="hr-HR" sz="2000" b="1" baseline="0" dirty="0" smtClean="0">
                          <a:latin typeface="Calibri" pitchFamily="34" charset="0"/>
                          <a:cs typeface="Calibri" pitchFamily="34" charset="0"/>
                        </a:rPr>
                        <a:t>ideja</a:t>
                      </a:r>
                      <a:r>
                        <a:rPr lang="hr-HR" sz="2000" baseline="0" dirty="0" smtClean="0"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evolucija društva kroz kompleksnost</a:t>
                      </a:r>
                    </a:p>
                    <a:p>
                      <a:pPr algn="ctr"/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(</a:t>
                      </a:r>
                      <a:r>
                        <a:rPr lang="hr-HR" sz="2000" b="1" dirty="0" smtClean="0">
                          <a:latin typeface="Calibri" pitchFamily="34" charset="0"/>
                          <a:cs typeface="Calibri" pitchFamily="34" charset="0"/>
                        </a:rPr>
                        <a:t>materijalna evolucija</a:t>
                      </a: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  <a:endParaRPr lang="hr-HR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8294"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err="1" smtClean="0">
                          <a:latin typeface="Calibri" pitchFamily="34" charset="0"/>
                          <a:cs typeface="Calibri" pitchFamily="34" charset="0"/>
                        </a:rPr>
                        <a:t>antiindividualizam</a:t>
                      </a: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/>
                      </a:r>
                      <a:b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osnovna jedinica društva –</a:t>
                      </a:r>
                      <a:r>
                        <a:rPr lang="hr-HR" sz="2000" baseline="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2000" b="1" baseline="0" dirty="0" smtClean="0">
                          <a:latin typeface="Calibri" pitchFamily="34" charset="0"/>
                          <a:cs typeface="Calibri" pitchFamily="34" charset="0"/>
                        </a:rPr>
                        <a:t>obitelj</a:t>
                      </a:r>
                      <a:endParaRPr lang="hr-HR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latin typeface="Calibri" pitchFamily="34" charset="0"/>
                          <a:cs typeface="Calibri" pitchFamily="34" charset="0"/>
                        </a:rPr>
                        <a:t>individualizam</a:t>
                      </a: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/>
                      </a:r>
                      <a:b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osnovna jedinica društva</a:t>
                      </a:r>
                      <a:r>
                        <a:rPr lang="hr-HR" sz="2000" baseline="0" dirty="0" smtClean="0">
                          <a:latin typeface="Calibri" pitchFamily="34" charset="0"/>
                          <a:cs typeface="Calibri" pitchFamily="34" charset="0"/>
                        </a:rPr>
                        <a:t> – </a:t>
                      </a:r>
                      <a:r>
                        <a:rPr lang="hr-HR" sz="2000" b="1" baseline="0" dirty="0" smtClean="0">
                          <a:latin typeface="Calibri" pitchFamily="34" charset="0"/>
                          <a:cs typeface="Calibri" pitchFamily="34" charset="0"/>
                        </a:rPr>
                        <a:t>pojedinac</a:t>
                      </a:r>
                      <a:endParaRPr lang="hr-HR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82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b="1" dirty="0" smtClean="0">
                          <a:latin typeface="Calibri" pitchFamily="34" charset="0"/>
                          <a:cs typeface="Calibri" pitchFamily="34" charset="0"/>
                        </a:rPr>
                        <a:t>socijalna statika i dinamika </a:t>
                      </a:r>
                      <a:br>
                        <a:rPr lang="hr-HR" sz="2000" b="1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hr-HR" sz="2000" b="0" dirty="0" smtClean="0">
                          <a:latin typeface="Calibri" pitchFamily="34" charset="0"/>
                          <a:cs typeface="Calibri" pitchFamily="34" charset="0"/>
                        </a:rPr>
                        <a:t>(struktura i razvoj društva)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b="1" dirty="0" smtClean="0">
                          <a:latin typeface="Calibri" pitchFamily="34" charset="0"/>
                          <a:cs typeface="Calibri" pitchFamily="34" charset="0"/>
                        </a:rPr>
                        <a:t>socijalni darvinizam </a:t>
                      </a: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/>
                      </a:r>
                      <a:b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(preživljavanje najsposobnijih društava)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82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313" y="2857500"/>
            <a:ext cx="3929062" cy="714375"/>
          </a:xfrm>
        </p:spPr>
        <p:txBody>
          <a:bodyPr/>
          <a:lstStyle/>
          <a:p>
            <a:pPr marL="63500"/>
            <a:r>
              <a:rPr lang="hr-HR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(1818. – 1883.)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1643050"/>
            <a:ext cx="6215106" cy="135732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hr-HR" sz="1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itchFamily="34" charset="0"/>
                <a:cs typeface="Calibri" pitchFamily="34" charset="0"/>
              </a:rPr>
              <a:t>MARX</a:t>
            </a:r>
            <a:endParaRPr lang="hr-HR" sz="1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marx.png"/>
          <p:cNvPicPr>
            <a:picLocks noChangeAspect="1"/>
          </p:cNvPicPr>
          <p:nvPr/>
        </p:nvPicPr>
        <p:blipFill>
          <a:blip r:embed="rId2"/>
          <a:srcRect t="1607"/>
          <a:stretch>
            <a:fillRect/>
          </a:stretch>
        </p:blipFill>
        <p:spPr>
          <a:xfrm>
            <a:off x="4627563" y="-71438"/>
            <a:ext cx="4445000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5720" y="5357826"/>
            <a:ext cx="528638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r-HR" sz="2800" i="1" smtClean="0">
                <a:latin typeface="Calibri" pitchFamily="34" charset="0"/>
                <a:cs typeface="Calibri" pitchFamily="34" charset="0"/>
              </a:rPr>
              <a:t>„Povijest  </a:t>
            </a:r>
            <a:r>
              <a:rPr lang="hr-HR" sz="2800" i="1" dirty="0">
                <a:latin typeface="Calibri" pitchFamily="34" charset="0"/>
                <a:cs typeface="Calibri" pitchFamily="34" charset="0"/>
              </a:rPr>
              <a:t>svih dosadašnjih društava je povijest klasnih </a:t>
            </a:r>
            <a:r>
              <a:rPr lang="hr-HR" sz="2800" i="1">
                <a:latin typeface="Calibri" pitchFamily="34" charset="0"/>
                <a:cs typeface="Calibri" pitchFamily="34" charset="0"/>
              </a:rPr>
              <a:t>borbi</a:t>
            </a:r>
            <a:r>
              <a:rPr lang="hr-HR" sz="2800" i="1" smtClean="0">
                <a:latin typeface="Calibri" pitchFamily="34" charset="0"/>
                <a:cs typeface="Calibri" pitchFamily="34" charset="0"/>
              </a:rPr>
              <a:t>.”</a:t>
            </a:r>
            <a:endParaRPr lang="hr-HR" sz="28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5720" y="500042"/>
            <a:ext cx="621510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defRPr/>
            </a:pPr>
            <a:r>
              <a:rPr lang="hr-HR" sz="1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itchFamily="34" charset="0"/>
                <a:cs typeface="Calibri" pitchFamily="34" charset="0"/>
              </a:rPr>
              <a:t>KARL</a:t>
            </a:r>
            <a:endParaRPr kumimoji="0" lang="hr-HR" sz="12000" b="1" i="0" u="none" strike="noStrike" kern="1200" cap="none" spc="50" normalizeH="0" baseline="0" noProof="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26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85689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KARL MARX</a:t>
              </a:r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142875" y="1714500"/>
            <a:ext cx="8786813" cy="4859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56032" fontAlgn="auto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endParaRPr lang="hr-HR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2875" y="1643063"/>
            <a:ext cx="8939213" cy="50831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sz="2800" dirty="0">
                <a:latin typeface="Calibri" pitchFamily="34" charset="0"/>
                <a:cs typeface="Calibri" pitchFamily="34" charset="0"/>
              </a:rPr>
              <a:t>rođen 1818. g. u Pruskoj</a:t>
            </a:r>
          </a:p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sz="2800" dirty="0">
                <a:latin typeface="Calibri" pitchFamily="34" charset="0"/>
                <a:cs typeface="Calibri" pitchFamily="34" charset="0"/>
              </a:rPr>
              <a:t>nije se smatrao sociologom</a:t>
            </a:r>
            <a:br>
              <a:rPr lang="hr-HR" sz="2800" dirty="0">
                <a:latin typeface="Calibri" pitchFamily="34" charset="0"/>
                <a:cs typeface="Calibri" pitchFamily="34" charset="0"/>
              </a:rPr>
            </a:br>
            <a:r>
              <a:rPr lang="hr-HR" sz="2800" dirty="0">
                <a:latin typeface="Calibri" pitchFamily="34" charset="0"/>
                <a:cs typeface="Calibri" pitchFamily="34" charset="0"/>
              </a:rPr>
              <a:t>već </a:t>
            </a:r>
            <a:r>
              <a:rPr lang="hr-HR" sz="2800" b="1" dirty="0">
                <a:latin typeface="Calibri" pitchFamily="34" charset="0"/>
                <a:cs typeface="Calibri" pitchFamily="34" charset="0"/>
              </a:rPr>
              <a:t>ekonomistom</a:t>
            </a:r>
            <a:endParaRPr lang="hr-HR" sz="2000" b="1" dirty="0">
              <a:latin typeface="Calibri" pitchFamily="34" charset="0"/>
              <a:cs typeface="Calibri" pitchFamily="34" charset="0"/>
            </a:endParaRPr>
          </a:p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sz="2800" dirty="0">
                <a:latin typeface="Calibri" pitchFamily="34" charset="0"/>
                <a:cs typeface="Calibri" pitchFamily="34" charset="0"/>
              </a:rPr>
              <a:t>utjecaj Hegela</a:t>
            </a:r>
          </a:p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sz="2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ekonomski determinizam</a:t>
            </a:r>
          </a:p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revolucionar i socijalist</a:t>
            </a:r>
          </a:p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kapitalno djelo: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„Kapital”</a:t>
            </a:r>
            <a:endParaRPr lang="hr-HR" sz="2800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marx.png"/>
          <p:cNvPicPr>
            <a:picLocks noChangeAspect="1"/>
          </p:cNvPicPr>
          <p:nvPr/>
        </p:nvPicPr>
        <p:blipFill>
          <a:blip r:embed="rId2"/>
          <a:srcRect l="6793" t="4095" r="3533"/>
          <a:stretch>
            <a:fillRect/>
          </a:stretch>
        </p:blipFill>
        <p:spPr>
          <a:xfrm>
            <a:off x="4643438" y="642938"/>
            <a:ext cx="4608512" cy="6215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16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500"/>
            <a:ext cx="8229600" cy="4859338"/>
          </a:xfrm>
        </p:spPr>
        <p:txBody>
          <a:bodyPr/>
          <a:lstStyle/>
          <a:p>
            <a:pPr marL="484187" indent="-51435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historijski materijalizam</a:t>
            </a:r>
          </a:p>
          <a:p>
            <a:pPr marL="484187" indent="-51435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klasna borba (proizvodne snage i odnosi)</a:t>
            </a:r>
          </a:p>
          <a:p>
            <a:pPr marL="484187" indent="-51435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otuđenje (alijenacija)</a:t>
            </a:r>
          </a:p>
          <a:p>
            <a:pPr marL="484187" indent="-51435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teorija revolucije i komunizam</a:t>
            </a:r>
          </a:p>
        </p:txBody>
      </p:sp>
      <p:grpSp>
        <p:nvGrpSpPr>
          <p:cNvPr id="7171" name="Group 5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285689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KLJUČNI POJMOVI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61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ukhom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6632"/>
            <a:ext cx="4744324" cy="32385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enfants.jpg"/>
          <p:cNvPicPr>
            <a:picLocks noChangeAspect="1"/>
          </p:cNvPicPr>
          <p:nvPr/>
        </p:nvPicPr>
        <p:blipFill rotWithShape="1">
          <a:blip r:embed="rId3"/>
          <a:srcRect l="5344"/>
          <a:stretch/>
        </p:blipFill>
        <p:spPr>
          <a:xfrm>
            <a:off x="4868883" y="116632"/>
            <a:ext cx="4219486" cy="32385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ind_revolucija.png"/>
          <p:cNvPicPr>
            <a:picLocks noChangeAspect="1"/>
          </p:cNvPicPr>
          <p:nvPr/>
        </p:nvPicPr>
        <p:blipFill>
          <a:blip r:embed="rId4"/>
          <a:srcRect l="2636"/>
          <a:stretch>
            <a:fillRect/>
          </a:stretch>
        </p:blipFill>
        <p:spPr>
          <a:xfrm>
            <a:off x="3693058" y="3469532"/>
            <a:ext cx="5436264" cy="338572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ludisti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5496" y="3483148"/>
            <a:ext cx="3606530" cy="3372105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3125"/>
            <a:ext cx="8229600" cy="4430713"/>
          </a:xfrm>
        </p:spPr>
        <p:txBody>
          <a:bodyPr/>
          <a:lstStyle/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HISTORIJSKI</a:t>
            </a:r>
            <a:r>
              <a:rPr lang="hr-HR" sz="32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MATERIJALIZAM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b="1" dirty="0" smtClean="0">
                <a:latin typeface="Calibri" pitchFamily="34" charset="0"/>
                <a:cs typeface="Calibri" pitchFamily="34" charset="0"/>
              </a:rPr>
            </a:br>
            <a:r>
              <a:rPr lang="hr-HR" dirty="0" smtClean="0">
                <a:latin typeface="Calibri" pitchFamily="34" charset="0"/>
                <a:cs typeface="Calibri" pitchFamily="34" charset="0"/>
              </a:rPr>
              <a:t>(materijalističko shvaćanje povijesti)</a:t>
            </a:r>
            <a:endParaRPr lang="hr-HR" b="1" dirty="0" smtClean="0"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OTUĐENJE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ALIJENACIJA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b="1" dirty="0" smtClean="0">
                <a:latin typeface="Calibri" pitchFamily="34" charset="0"/>
                <a:cs typeface="Calibri" pitchFamily="34" charset="0"/>
              </a:rPr>
            </a:br>
            <a:r>
              <a:rPr lang="hr-HR" dirty="0" smtClean="0">
                <a:latin typeface="Calibri" pitchFamily="34" charset="0"/>
                <a:cs typeface="Calibri" pitchFamily="34" charset="0"/>
              </a:rPr>
              <a:t>(otuđenje radnika od njegova rada)</a:t>
            </a:r>
          </a:p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KONFLIKT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br>
              <a:rPr lang="hr-HR" b="1" dirty="0" smtClean="0">
                <a:latin typeface="Calibri" pitchFamily="34" charset="0"/>
                <a:cs typeface="Calibri" pitchFamily="34" charset="0"/>
              </a:rPr>
            </a:br>
            <a:r>
              <a:rPr lang="hr-HR" dirty="0" smtClean="0">
                <a:latin typeface="Calibri" pitchFamily="34" charset="0"/>
                <a:cs typeface="Calibri" pitchFamily="34" charset="0"/>
              </a:rPr>
              <a:t>(klasna borba)</a:t>
            </a: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285719" y="571500"/>
            <a:ext cx="8501092" cy="1428750"/>
            <a:chOff x="285689" y="571480"/>
            <a:chExt cx="8501153" cy="1428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928803"/>
              <a:ext cx="8429684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85689" y="571480"/>
              <a:ext cx="8401081" cy="142876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>
                <a:lnSpc>
                  <a:spcPts val="5100"/>
                </a:lnSpc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TEMELJNE ODREDNICE </a:t>
              </a:r>
            </a:p>
            <a:p>
              <a:pPr>
                <a:lnSpc>
                  <a:spcPts val="5100"/>
                </a:lnSpc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MARXOVE SOCIOLOGIJE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2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8759"/>
            <a:ext cx="9144000" cy="5214951"/>
          </a:xfrm>
        </p:spPr>
        <p:txBody>
          <a:bodyPr>
            <a:noAutofit/>
          </a:bodyPr>
          <a:lstStyle/>
          <a:p>
            <a:pPr marL="360000" indent="-360000">
              <a:lnSpc>
                <a:spcPct val="110000"/>
              </a:lnSpc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pokretačka snaga u povijesti su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odnosi u proizvodnji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između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proizvodnih snaga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proizvodnih odnosa</a:t>
            </a:r>
          </a:p>
          <a:p>
            <a:pPr lvl="1" indent="-39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PROIZVODNE SNAGE 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– tehnologija i vještine</a:t>
            </a:r>
          </a:p>
          <a:p>
            <a:pPr lvl="1" indent="-39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PROIZVODNI ODNOSI 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– patriciji i plebejci (</a:t>
            </a:r>
            <a:r>
              <a:rPr lang="hr-HR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robovlasništvo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); feudalci i kmetovi (</a:t>
            </a:r>
            <a:r>
              <a:rPr lang="hr-HR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feudalizam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); kapitalisti i proleteri (</a:t>
            </a:r>
            <a:r>
              <a:rPr lang="hr-HR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kapitalizam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u="sng" dirty="0" smtClean="0">
                <a:latin typeface="Calibri" pitchFamily="34" charset="0"/>
                <a:cs typeface="Calibri" pitchFamily="34" charset="0"/>
              </a:rPr>
              <a:t>dvije ključne društvene klase u kapitalizmu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klasa vlasnika sredstava za proizvodnju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 klasa onih koji raspolažu samo vlastitom radnom snagom </a:t>
            </a:r>
            <a:r>
              <a:rPr lang="hr-HR" b="1" dirty="0" smtClean="0"/>
              <a:t>–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proletarijat</a:t>
            </a:r>
            <a:endParaRPr lang="hr-HR" b="1" dirty="0" smtClean="0">
              <a:latin typeface="Calibri" pitchFamily="34" charset="0"/>
              <a:cs typeface="Calibri" pitchFamily="34" charset="0"/>
            </a:endParaRPr>
          </a:p>
          <a:p>
            <a:pPr marL="360000" indent="-36000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ljudska povijest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povijest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različitih načina proizvodnje koji su se mijenjali kroz vrijeme</a:t>
            </a:r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219" name="Group 5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285689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HISTORIJSKI MATERIJALIZAM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80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2875" y="285750"/>
            <a:ext cx="8572500" cy="6434138"/>
            <a:chOff x="142844" y="285728"/>
            <a:chExt cx="8572560" cy="6434142"/>
          </a:xfrm>
        </p:grpSpPr>
        <p:pic>
          <p:nvPicPr>
            <p:cNvPr id="10243" name="Picture 3" descr="historijski_materijalizam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2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72" y="456080"/>
              <a:ext cx="8143932" cy="6263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142844" y="285728"/>
              <a:ext cx="4900618" cy="6429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anchor="ctr">
              <a:no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hr-HR" sz="3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HISTORIJSKI MATERIJALIZAM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571472" y="1000108"/>
            <a:ext cx="7000924" cy="1928826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110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0210"/>
            <a:ext cx="9144000" cy="5143500"/>
          </a:xfrm>
        </p:spPr>
        <p:txBody>
          <a:bodyPr>
            <a:noAutofit/>
          </a:bodyPr>
          <a:lstStyle/>
          <a:p>
            <a:pPr marL="360000" indent="-36000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prirodno stanje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radnik proizvodi za sebe</a:t>
            </a:r>
            <a:br>
              <a:rPr lang="hr-HR" dirty="0" smtClean="0">
                <a:latin typeface="Calibri" pitchFamily="34" charset="0"/>
                <a:cs typeface="Calibri" pitchFamily="34" charset="0"/>
              </a:rPr>
            </a:br>
            <a:r>
              <a:rPr lang="hr-HR" b="1" dirty="0" smtClean="0">
                <a:latin typeface="Calibri" pitchFamily="34" charset="0"/>
                <a:cs typeface="Calibri" pitchFamily="34" charset="0"/>
              </a:rPr>
              <a:t>kapitalizam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višak proizvodnje ide kapitalistu</a:t>
            </a:r>
          </a:p>
          <a:p>
            <a:pPr marL="360000" indent="-36000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u kapitalizmu,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radnike ne proizvodi za sebe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njegov rad je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otuđen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ALIJENACIJA</a:t>
            </a:r>
          </a:p>
          <a:p>
            <a:pPr marL="360000" indent="-36000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ALIJENACIJA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prekid prirodne međupovezanosti ljudi, kao i onoga što oni proizvode</a:t>
            </a:r>
          </a:p>
          <a:p>
            <a:pPr marL="360000" indent="-36000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  <a:defRPr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4 dimenzije alijenacije:</a:t>
            </a:r>
          </a:p>
          <a:p>
            <a:pPr marL="1297926" lvl="3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otuđenje od </a:t>
            </a:r>
            <a:r>
              <a:rPr lang="hr-HR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proizvoda rada</a:t>
            </a:r>
          </a:p>
          <a:p>
            <a:pPr marL="1297926" lvl="3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otuđenje od </a:t>
            </a:r>
            <a:r>
              <a:rPr lang="hr-HR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rada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(procesa proizvodnje)</a:t>
            </a:r>
          </a:p>
          <a:p>
            <a:pPr marL="1297926" lvl="3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otuđenje od </a:t>
            </a:r>
            <a:r>
              <a:rPr lang="hr-HR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ljudskosti</a:t>
            </a: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(ono po čemu se razlikujemo od životinja)</a:t>
            </a:r>
          </a:p>
          <a:p>
            <a:pPr marL="1297926" lvl="3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  <a:defRPr/>
            </a:pPr>
            <a:r>
              <a:rPr lang="hr-HR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otuđenje ljudi </a:t>
            </a:r>
            <a:r>
              <a:rPr lang="hr-HR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jednih od drugih</a:t>
            </a:r>
            <a:endParaRPr lang="hr-H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1267" name="Group 5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285689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ALIJENACIJA (OTUĐENJE)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17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:\Users\cornx\Desktop\Sociologija\slike\kapitalizam3.jpg"/>
          <p:cNvPicPr>
            <a:picLocks noChangeAspect="1" noChangeArrowheads="1"/>
          </p:cNvPicPr>
          <p:nvPr/>
        </p:nvPicPr>
        <p:blipFill>
          <a:blip r:embed="rId2"/>
          <a:srcRect l="1559" r="1788"/>
          <a:stretch>
            <a:fillRect/>
          </a:stretch>
        </p:blipFill>
        <p:spPr bwMode="auto">
          <a:xfrm>
            <a:off x="41371" y="1569388"/>
            <a:ext cx="8928000" cy="482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kapitalizam2.jpg"/>
          <p:cNvPicPr>
            <a:picLocks noChangeAspect="1"/>
          </p:cNvPicPr>
          <p:nvPr/>
        </p:nvPicPr>
        <p:blipFill>
          <a:blip r:embed="rId3"/>
          <a:srcRect r="3125"/>
          <a:stretch>
            <a:fillRect/>
          </a:stretch>
        </p:blipFill>
        <p:spPr bwMode="auto">
          <a:xfrm>
            <a:off x="133214" y="1569396"/>
            <a:ext cx="8800785" cy="48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292" name="Group 5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285689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ALIJENACIJA (OTUĐENJE)</a:t>
              </a:r>
            </a:p>
          </p:txBody>
        </p:sp>
      </p:grpSp>
      <p:pic>
        <p:nvPicPr>
          <p:cNvPr id="9" name="Picture 5" descr="C:\Users\cornx\Desktop\Sociologija\slike\kapitalizam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17" y="1569396"/>
            <a:ext cx="9084015" cy="48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418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0" y="2249488"/>
            <a:ext cx="9144000" cy="432435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animirani film na temu alijenacije iz 1964. godine</a:t>
            </a:r>
          </a:p>
          <a:p>
            <a:pPr marL="720000" indent="-360000" eaLnBrk="1" hangingPunct="1">
              <a:buFont typeface="Georgia" pitchFamily="18" charset="0"/>
              <a:buNone/>
            </a:pPr>
            <a:r>
              <a:rPr lang="hr-HR" sz="1900" dirty="0" smtClean="0">
                <a:latin typeface="Calibri" pitchFamily="34" charset="0"/>
                <a:cs typeface="Calibri" pitchFamily="34" charset="0"/>
                <a:hlinkClick r:id="rId2"/>
              </a:rPr>
              <a:t>http://www.youtube.com/</a:t>
            </a:r>
            <a:r>
              <a:rPr lang="hr-HR" sz="1900" dirty="0" err="1" smtClean="0">
                <a:latin typeface="Calibri" pitchFamily="34" charset="0"/>
                <a:cs typeface="Calibri" pitchFamily="34" charset="0"/>
                <a:hlinkClick r:id="rId2"/>
              </a:rPr>
              <a:t>watch</a:t>
            </a:r>
            <a:r>
              <a:rPr lang="hr-HR" sz="1900" dirty="0" smtClean="0">
                <a:latin typeface="Calibri" pitchFamily="34" charset="0"/>
                <a:cs typeface="Calibri" pitchFamily="34" charset="0"/>
                <a:hlinkClick r:id="rId2"/>
              </a:rPr>
              <a:t>?v=b3ymGcDskys</a:t>
            </a:r>
            <a:endParaRPr lang="hr-HR" sz="1900" dirty="0" smtClean="0">
              <a:latin typeface="Calibri" pitchFamily="34" charset="0"/>
              <a:cs typeface="Calibri" pitchFamily="34" charset="0"/>
            </a:endParaRPr>
          </a:p>
          <a:p>
            <a:pPr eaLnBrk="1" hangingPunct="1">
              <a:buFont typeface="Georgia" pitchFamily="18" charset="0"/>
              <a:buNone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lvl="0" eaLnBrk="1" hangingPunct="1">
              <a:buClr>
                <a:prstClr val="black"/>
              </a:buClr>
              <a:buFont typeface="Calibri" pitchFamily="34" charset="0"/>
              <a:buChar char="–"/>
            </a:pPr>
            <a:r>
              <a:rPr lang="hr-HR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biografska reportaža o Karlu Marxu</a:t>
            </a:r>
          </a:p>
          <a:p>
            <a:pPr marL="720000" lvl="0" indent="-360000" algn="ctr" eaLnBrk="1" hangingPunct="1">
              <a:buClr>
                <a:prstClr val="black"/>
              </a:buClr>
              <a:buNone/>
            </a:pPr>
            <a:r>
              <a:rPr lang="hr-HR" sz="19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  <a:hlinkClick r:id="rId3"/>
              </a:rPr>
              <a:t>https://drive.google.com/file/d/0B3j3fkaAq7drVmNvQUZuSHdhcTQ/view?usp=sharing</a:t>
            </a:r>
            <a:endParaRPr lang="hr-HR" sz="1900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 eaLnBrk="1" hangingPunct="1">
              <a:buFont typeface="Georgia" pitchFamily="18" charset="0"/>
              <a:buNone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315" name="Group 5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 1"/>
            <p:cNvSpPr txBox="1">
              <a:spLocks/>
            </p:cNvSpPr>
            <p:nvPr/>
          </p:nvSpPr>
          <p:spPr>
            <a:xfrm>
              <a:off x="285689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VIDEO NA TEMU</a:t>
              </a:r>
              <a:endParaRPr lang="hr-HR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1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70" y="1571625"/>
            <a:ext cx="9072530" cy="5002213"/>
          </a:xfrm>
        </p:spPr>
        <p:txBody>
          <a:bodyPr/>
          <a:lstStyle/>
          <a:p>
            <a:pPr marL="360000" indent="-36000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kapitalistički način proizvodnje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stvara brojnu radničku klasu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(proleteri)</a:t>
            </a:r>
          </a:p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radnička klasa razvija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klasnu svijest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 udružuju se kako bi srušili kapitalistički sustav </a:t>
            </a:r>
          </a:p>
          <a:p>
            <a:pPr marL="652100" lvl="1" indent="-36000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sz="2800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„Proleteri svih zemalja ujedinite se”</a:t>
            </a:r>
          </a:p>
          <a:p>
            <a:pPr marL="360000" indent="-360000">
              <a:spcBef>
                <a:spcPts val="12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ukidaju se klase – nastaje besklasno društvo –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komunizam</a:t>
            </a:r>
          </a:p>
        </p:txBody>
      </p:sp>
      <p:grpSp>
        <p:nvGrpSpPr>
          <p:cNvPr id="14339" name="Group 5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285689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KLASNA BORBA I KOMUNIZAM</a:t>
              </a:r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142844" y="5214950"/>
            <a:ext cx="2268000" cy="10001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hr-HR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KAPITALIZAM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33156" y="5214950"/>
            <a:ext cx="2268000" cy="10001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hr-HR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BESKLASNO</a:t>
            </a:r>
            <a:br>
              <a:rPr lang="hr-HR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DRUŠTVO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38000" y="5214950"/>
            <a:ext cx="2268000" cy="10001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hr-HR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REVOLUCIJA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567232" y="5357826"/>
            <a:ext cx="714380" cy="71438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ight Arrow 12"/>
          <p:cNvSpPr/>
          <p:nvPr/>
        </p:nvSpPr>
        <p:spPr>
          <a:xfrm>
            <a:off x="5862388" y="5357826"/>
            <a:ext cx="714380" cy="71438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819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allAtOnce" animBg="1"/>
      <p:bldP spid="8" grpId="0" uiExpand="1" build="allAtOnce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1571625"/>
            <a:ext cx="8786843" cy="5002213"/>
          </a:xfrm>
        </p:spPr>
        <p:txBody>
          <a:bodyPr/>
          <a:lstStyle/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historijski materijalizam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shvaćanje povijesti kao promjene u proizvodnim snagama i odnosima</a:t>
            </a:r>
          </a:p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alijenacija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otuđenje pojedinca od njegova rada, proizvoda rada, drugih ljudi i ljudskosti</a:t>
            </a:r>
          </a:p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klasna borba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cilj je stvoriti besklasno društvo</a:t>
            </a:r>
          </a:p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zagovarao je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revolucionarne promjene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u društvu </a:t>
            </a:r>
            <a:br>
              <a:rPr lang="hr-HR" dirty="0" smtClean="0">
                <a:latin typeface="Calibri" pitchFamily="34" charset="0"/>
                <a:cs typeface="Calibri" pitchFamily="34" charset="0"/>
              </a:rPr>
            </a:b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(za razliku od Comtea i Spencera koji zagovaraju reformu i redovite, postepene promjene)</a:t>
            </a:r>
            <a:endParaRPr lang="hr-HR" i="1" dirty="0" smtClean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363" name="Group 5"/>
          <p:cNvGrpSpPr>
            <a:grpSpLocks/>
          </p:cNvGrpSpPr>
          <p:nvPr/>
        </p:nvGrpSpPr>
        <p:grpSpPr bwMode="auto">
          <a:xfrm>
            <a:off x="285719" y="571500"/>
            <a:ext cx="8501093" cy="1066800"/>
            <a:chOff x="285689" y="571480"/>
            <a:chExt cx="8501153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285689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MARX - BITNO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88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rx.png"/>
          <p:cNvPicPr>
            <a:picLocks noChangeAspect="1"/>
          </p:cNvPicPr>
          <p:nvPr/>
        </p:nvPicPr>
        <p:blipFill>
          <a:blip r:embed="rId2"/>
          <a:srcRect l="6793" t="4095" r="3533" b="34632"/>
          <a:stretch>
            <a:fillRect/>
          </a:stretch>
        </p:blipFill>
        <p:spPr>
          <a:xfrm>
            <a:off x="6538020" y="1484784"/>
            <a:ext cx="1906588" cy="1643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7188" y="357188"/>
            <a:ext cx="8429625" cy="1066800"/>
            <a:chOff x="357158" y="571480"/>
            <a:chExt cx="8429684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COMTE, SPENCER I MARX</a:t>
              </a:r>
            </a:p>
          </p:txBody>
        </p:sp>
      </p:grpSp>
      <p:pic>
        <p:nvPicPr>
          <p:cNvPr id="8" name="Picture 7" descr="Herbert_Spencer.png"/>
          <p:cNvPicPr>
            <a:picLocks noChangeAspect="1"/>
          </p:cNvPicPr>
          <p:nvPr/>
        </p:nvPicPr>
        <p:blipFill>
          <a:blip r:embed="rId3"/>
          <a:srcRect l="4510" t="2381" b="32361"/>
          <a:stretch>
            <a:fillRect/>
          </a:stretch>
        </p:blipFill>
        <p:spPr>
          <a:xfrm>
            <a:off x="3751958" y="1543521"/>
            <a:ext cx="1785937" cy="1584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comte.png"/>
          <p:cNvPicPr>
            <a:picLocks noChangeAspect="1"/>
          </p:cNvPicPr>
          <p:nvPr/>
        </p:nvPicPr>
        <p:blipFill>
          <a:blip r:embed="rId4"/>
          <a:srcRect r="3052" b="33469"/>
          <a:stretch>
            <a:fillRect/>
          </a:stretch>
        </p:blipFill>
        <p:spPr>
          <a:xfrm>
            <a:off x="823020" y="1484784"/>
            <a:ext cx="2000250" cy="1633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836027"/>
              </p:ext>
            </p:extLst>
          </p:nvPr>
        </p:nvGraphicFramePr>
        <p:xfrm>
          <a:off x="251520" y="3056409"/>
          <a:ext cx="8643999" cy="3395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1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13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13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863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AUGUSTE COMTE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HERBERT SPENCER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KARL MARX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8294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konzervativac</a:t>
                      </a: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Liberal (ekonomski)</a:t>
                      </a: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revolucionar</a:t>
                      </a: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0068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tri stadija razvoja</a:t>
                      </a:r>
                      <a:r>
                        <a:rPr lang="hr-HR" sz="1800" baseline="0" dirty="0" smtClean="0">
                          <a:latin typeface="Calibri" pitchFamily="34" charset="0"/>
                          <a:cs typeface="Calibri" pitchFamily="34" charset="0"/>
                        </a:rPr>
                        <a:t> društva</a:t>
                      </a:r>
                    </a:p>
                    <a:p>
                      <a:pPr algn="ctr"/>
                      <a:r>
                        <a:rPr lang="hr-HR" sz="1800" baseline="0" dirty="0" smtClean="0">
                          <a:latin typeface="Calibri" pitchFamily="34" charset="0"/>
                          <a:cs typeface="Calibri" pitchFamily="34" charset="0"/>
                        </a:rPr>
                        <a:t>(</a:t>
                      </a:r>
                      <a:r>
                        <a:rPr lang="hr-HR" sz="1800" b="1" baseline="0" dirty="0" smtClean="0">
                          <a:latin typeface="Calibri" pitchFamily="34" charset="0"/>
                          <a:cs typeface="Calibri" pitchFamily="34" charset="0"/>
                        </a:rPr>
                        <a:t>evolucija ideja</a:t>
                      </a:r>
                      <a:r>
                        <a:rPr lang="hr-HR" sz="1800" baseline="0" dirty="0" smtClean="0"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evolucija društva kroz kompleksnost</a:t>
                      </a:r>
                    </a:p>
                    <a:p>
                      <a:pPr algn="ctr"/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(</a:t>
                      </a:r>
                      <a:r>
                        <a:rPr lang="hr-HR" sz="1800" b="1" dirty="0" smtClean="0">
                          <a:latin typeface="Calibri" pitchFamily="34" charset="0"/>
                          <a:cs typeface="Calibri" pitchFamily="34" charset="0"/>
                        </a:rPr>
                        <a:t>materijalna evolucija</a:t>
                      </a:r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latin typeface="Calibri" pitchFamily="34" charset="0"/>
                          <a:cs typeface="Calibri" pitchFamily="34" charset="0"/>
                        </a:rPr>
                        <a:t>historijski</a:t>
                      </a:r>
                      <a:r>
                        <a:rPr lang="hr-HR" sz="1800" b="1" baseline="0" dirty="0" smtClean="0">
                          <a:latin typeface="Calibri" pitchFamily="34" charset="0"/>
                          <a:cs typeface="Calibri" pitchFamily="34" charset="0"/>
                        </a:rPr>
                        <a:t> materijalizam </a:t>
                      </a:r>
                      <a:r>
                        <a:rPr lang="hr-HR" sz="1800" baseline="0" dirty="0" smtClean="0">
                          <a:latin typeface="Calibri" pitchFamily="34" charset="0"/>
                          <a:cs typeface="Calibri" pitchFamily="34" charset="0"/>
                        </a:rPr>
                        <a:t>(promjena u </a:t>
                      </a:r>
                      <a:r>
                        <a:rPr lang="hr-HR" sz="18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proizvodnim snagama i odnosima)</a:t>
                      </a: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8294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osnovna jedinica društva –</a:t>
                      </a:r>
                      <a:r>
                        <a:rPr lang="hr-HR" sz="1800" baseline="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1800" b="1" baseline="0" dirty="0" smtClean="0">
                          <a:latin typeface="Calibri" pitchFamily="34" charset="0"/>
                          <a:cs typeface="Calibri" pitchFamily="34" charset="0"/>
                        </a:rPr>
                        <a:t>obitelj</a:t>
                      </a:r>
                      <a:endParaRPr lang="hr-HR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osnovna jedinica društva</a:t>
                      </a:r>
                      <a:r>
                        <a:rPr lang="hr-HR" sz="1800" baseline="0" dirty="0" smtClean="0">
                          <a:latin typeface="Calibri" pitchFamily="34" charset="0"/>
                          <a:cs typeface="Calibri" pitchFamily="34" charset="0"/>
                        </a:rPr>
                        <a:t> – </a:t>
                      </a:r>
                      <a:r>
                        <a:rPr lang="hr-HR" sz="1800" b="1" baseline="0" dirty="0" smtClean="0">
                          <a:latin typeface="Calibri" pitchFamily="34" charset="0"/>
                          <a:cs typeface="Calibri" pitchFamily="34" charset="0"/>
                        </a:rPr>
                        <a:t>pojedinac</a:t>
                      </a:r>
                      <a:endParaRPr lang="hr-HR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b="1" dirty="0" smtClean="0">
                          <a:latin typeface="Calibri" pitchFamily="34" charset="0"/>
                          <a:cs typeface="Calibri" pitchFamily="34" charset="0"/>
                        </a:rPr>
                        <a:t>klase</a:t>
                      </a:r>
                      <a:endParaRPr lang="hr-HR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82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b="1" dirty="0" smtClean="0">
                          <a:latin typeface="Calibri" pitchFamily="34" charset="0"/>
                          <a:cs typeface="Calibri" pitchFamily="34" charset="0"/>
                        </a:rPr>
                        <a:t>socijalna fizika </a:t>
                      </a:r>
                      <a:r>
                        <a:rPr lang="hr-HR" sz="1800" b="0" dirty="0" smtClean="0">
                          <a:latin typeface="Calibri" pitchFamily="34" charset="0"/>
                          <a:cs typeface="Calibri" pitchFamily="34" charset="0"/>
                        </a:rPr>
                        <a:t>(sociologija)</a:t>
                      </a:r>
                      <a:r>
                        <a:rPr lang="hr-HR" sz="1800" b="1" dirty="0" smtClean="0">
                          <a:latin typeface="Calibri" pitchFamily="34" charset="0"/>
                          <a:cs typeface="Calibri" pitchFamily="34" charset="0"/>
                        </a:rPr>
                        <a:t>,</a:t>
                      </a:r>
                      <a:r>
                        <a:rPr lang="hr-HR" sz="1800" b="1" baseline="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1800" b="1" dirty="0" smtClean="0">
                          <a:latin typeface="Calibri" pitchFamily="34" charset="0"/>
                          <a:cs typeface="Calibri" pitchFamily="34" charset="0"/>
                        </a:rPr>
                        <a:t>socijalna statika i dinamika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b="1" dirty="0" smtClean="0">
                          <a:latin typeface="Calibri" pitchFamily="34" charset="0"/>
                          <a:cs typeface="Calibri" pitchFamily="34" charset="0"/>
                        </a:rPr>
                        <a:t>socijalni darvinizam </a:t>
                      </a:r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/>
                      </a:r>
                      <a:b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(preživljavanje najsposobnijih društava)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b="1" dirty="0" smtClean="0">
                          <a:latin typeface="Calibri" pitchFamily="34" charset="0"/>
                          <a:cs typeface="Calibri" pitchFamily="34" charset="0"/>
                        </a:rPr>
                        <a:t>sukob među klasama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dirty="0" smtClean="0">
                          <a:latin typeface="Calibri" pitchFamily="34" charset="0"/>
                          <a:cs typeface="Calibri" pitchFamily="34" charset="0"/>
                        </a:rPr>
                        <a:t>(cilj je stvaranje besklasnog društva)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05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625" y="2857500"/>
            <a:ext cx="3929063" cy="714375"/>
          </a:xfrm>
        </p:spPr>
        <p:txBody>
          <a:bodyPr/>
          <a:lstStyle/>
          <a:p>
            <a:pPr marL="63500" algn="r"/>
            <a:r>
              <a:rPr lang="hr-HR" sz="3200" dirty="0" smtClean="0">
                <a:solidFill>
                  <a:schemeClr val="bg1"/>
                </a:solidFill>
              </a:rPr>
              <a:t>(1858. -1917.)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12" y="214289"/>
            <a:ext cx="6215106" cy="2786083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hr-HR" sz="9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EMILE</a:t>
            </a:r>
            <a:br>
              <a:rPr lang="hr-HR" sz="9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r>
              <a:rPr lang="hr-HR" sz="9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DURKHEIM</a:t>
            </a:r>
            <a:endParaRPr lang="hr-HR" sz="9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durkhei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75" y="52388"/>
            <a:ext cx="3429000" cy="6805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24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57158" y="1785926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857232"/>
            <a:ext cx="8401080" cy="1066800"/>
          </a:xfrm>
        </p:spPr>
        <p:txBody>
          <a:bodyPr>
            <a:normAutofit/>
          </a:bodyPr>
          <a:lstStyle/>
          <a:p>
            <a:pPr algn="r"/>
            <a:r>
              <a:rPr lang="hr-HR" sz="4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URBANIZACIJA</a:t>
            </a:r>
            <a:endParaRPr lang="hr-HR" sz="4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4572008"/>
            <a:ext cx="4143404" cy="2143140"/>
          </a:xfrm>
        </p:spPr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–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napuštanje sela i potraga za poslom u gradu</a:t>
            </a:r>
          </a:p>
          <a:p>
            <a:pPr>
              <a:buClrTx/>
              <a:buFont typeface="Arial" panose="020B0604020202020204" pitchFamily="34" charset="0"/>
              <a:buChar char="–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prenapučenost gradova</a:t>
            </a:r>
          </a:p>
          <a:p>
            <a:pPr>
              <a:buClrTx/>
              <a:buFont typeface="Arial" panose="020B0604020202020204" pitchFamily="34" charset="0"/>
              <a:buChar char="–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siromaštvo i beskućnici</a:t>
            </a:r>
          </a:p>
          <a:p>
            <a:pPr>
              <a:buClrTx/>
              <a:buFont typeface="Arial" panose="020B0604020202020204" pitchFamily="34" charset="0"/>
              <a:buChar char="–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raste kriminal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londonmenmanufacturin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4" y="3524481"/>
            <a:ext cx="4714909" cy="3333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Olivertwist_front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14282" y="142852"/>
            <a:ext cx="3857652" cy="4349547"/>
          </a:xfrm>
          <a:prstGeom prst="rect">
            <a:avLst/>
          </a:prstGeom>
        </p:spPr>
      </p:pic>
      <p:sp>
        <p:nvSpPr>
          <p:cNvPr id="7" name="Pravokutnik 6"/>
          <p:cNvSpPr/>
          <p:nvPr/>
        </p:nvSpPr>
        <p:spPr>
          <a:xfrm>
            <a:off x="4860032" y="2285992"/>
            <a:ext cx="349818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0" indent="-256032" algn="r">
              <a:spcBef>
                <a:spcPts val="300"/>
              </a:spcBef>
              <a:buClr>
                <a:srgbClr val="A04DA3"/>
              </a:buClr>
            </a:pPr>
            <a:r>
              <a:rPr lang="hr-HR" sz="2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„Ovce su pojele ljude” </a:t>
            </a: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Thomas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Moore</a:t>
            </a:r>
            <a:endParaRPr lang="hr-H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EMILE DURKHEIM</a:t>
              </a:r>
            </a:p>
          </p:txBody>
        </p:sp>
      </p:grpSp>
      <p:pic>
        <p:nvPicPr>
          <p:cNvPr id="15" name="Content Placeholder 14" descr="Emile_Durkhei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286375" y="477838"/>
            <a:ext cx="3857625" cy="6380162"/>
          </a:xfr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5496" y="1643063"/>
            <a:ext cx="8786813" cy="50831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Font typeface="Arial" pitchFamily="34" charset="0"/>
              <a:buChar char="–"/>
              <a:defRPr/>
            </a:pPr>
            <a:r>
              <a:rPr lang="hr-HR" sz="2800" dirty="0">
                <a:latin typeface="Calibri" panose="020F0502020204030204" pitchFamily="34" charset="0"/>
                <a:cs typeface="Calibri" panose="020F0502020204030204" pitchFamily="34" charset="0"/>
              </a:rPr>
              <a:t>rođen 1858. g. u Francuskoj</a:t>
            </a:r>
          </a:p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Font typeface="Arial" pitchFamily="34" charset="0"/>
              <a:buChar char="–"/>
              <a:defRPr/>
            </a:pPr>
            <a:r>
              <a:rPr lang="hr-HR" sz="2800" dirty="0">
                <a:latin typeface="Calibri" panose="020F0502020204030204" pitchFamily="34" charset="0"/>
                <a:cs typeface="Calibri" panose="020F0502020204030204" pitchFamily="34" charset="0"/>
              </a:rPr>
              <a:t>trebao je biti rabin (postaje </a:t>
            </a:r>
            <a:r>
              <a:rPr lang="hr-H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agnostik</a:t>
            </a:r>
            <a:r>
              <a:rPr lang="hr-HR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Font typeface="Arial" pitchFamily="34" charset="0"/>
              <a:buChar char="–"/>
              <a:defRPr/>
            </a:pPr>
            <a:r>
              <a:rPr lang="hr-HR" sz="2800" dirty="0">
                <a:latin typeface="Calibri" panose="020F0502020204030204" pitchFamily="34" charset="0"/>
                <a:cs typeface="Calibri" panose="020F0502020204030204" pitchFamily="34" charset="0"/>
              </a:rPr>
              <a:t>utemeljitelj funkcionalizma</a:t>
            </a:r>
          </a:p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Font typeface="Arial" pitchFamily="34" charset="0"/>
              <a:buChar char="–"/>
              <a:defRPr/>
            </a:pPr>
            <a:r>
              <a:rPr lang="hr-H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otac moderne sociologije</a:t>
            </a:r>
          </a:p>
          <a:p>
            <a:pPr marL="365760" indent="-256032" fontAlgn="auto">
              <a:spcBef>
                <a:spcPts val="300"/>
              </a:spcBef>
              <a:spcAft>
                <a:spcPts val="1200"/>
              </a:spcAft>
              <a:buFont typeface="Arial" pitchFamily="34" charset="0"/>
              <a:buChar char="–"/>
              <a:defRPr/>
            </a:pPr>
            <a:r>
              <a:rPr lang="hr-H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uvodi metode istraživanja u sociologiju</a:t>
            </a:r>
          </a:p>
          <a:p>
            <a:pPr marL="365760" indent="-256032">
              <a:spcBef>
                <a:spcPts val="300"/>
              </a:spcBef>
              <a:spcAft>
                <a:spcPts val="1200"/>
              </a:spcAft>
              <a:buFont typeface="Arial" pitchFamily="34" charset="0"/>
              <a:buChar char="–"/>
              <a:defRPr/>
            </a:pPr>
            <a:r>
              <a:rPr lang="hr-HR" sz="2800" dirty="0">
                <a:latin typeface="Calibri" panose="020F0502020204030204" pitchFamily="34" charset="0"/>
                <a:cs typeface="Calibri" panose="020F0502020204030204" pitchFamily="34" charset="0"/>
              </a:rPr>
              <a:t>djela: </a:t>
            </a:r>
          </a:p>
          <a:p>
            <a:pPr marL="1024128" lvl="1" indent="-45720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defRPr/>
            </a:pPr>
            <a:r>
              <a:rPr lang="hr-HR" sz="2200" i="1" dirty="0">
                <a:latin typeface="Calibri" panose="020F0502020204030204" pitchFamily="34" charset="0"/>
                <a:cs typeface="Calibri" panose="020F0502020204030204" pitchFamily="34" charset="0"/>
              </a:rPr>
              <a:t>“O podjeli društvenog rada”</a:t>
            </a:r>
          </a:p>
          <a:p>
            <a:pPr marL="1024128" lvl="1" indent="-45720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defRPr/>
            </a:pPr>
            <a:r>
              <a:rPr lang="hr-HR" sz="2200" i="1" dirty="0">
                <a:latin typeface="Calibri" panose="020F0502020204030204" pitchFamily="34" charset="0"/>
                <a:cs typeface="Calibri" panose="020F0502020204030204" pitchFamily="34" charset="0"/>
              </a:rPr>
              <a:t>“Pravila sociološke metode”</a:t>
            </a:r>
          </a:p>
          <a:p>
            <a:pPr marL="1024128" lvl="1" indent="-45720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defRPr/>
            </a:pPr>
            <a:r>
              <a:rPr lang="hr-HR" sz="2200" i="1" dirty="0">
                <a:latin typeface="Calibri" panose="020F0502020204030204" pitchFamily="34" charset="0"/>
                <a:cs typeface="Calibri" panose="020F0502020204030204" pitchFamily="34" charset="0"/>
              </a:rPr>
              <a:t>“Samoubojstva”</a:t>
            </a:r>
          </a:p>
          <a:p>
            <a:pPr marL="1024128" lvl="1" indent="-45720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defRPr/>
            </a:pPr>
            <a:r>
              <a:rPr lang="hr-HR" sz="2200" i="1" dirty="0">
                <a:latin typeface="Calibri" panose="020F0502020204030204" pitchFamily="34" charset="0"/>
                <a:cs typeface="Calibri" panose="020F0502020204030204" pitchFamily="34" charset="0"/>
              </a:rPr>
              <a:t>“Elementarni oblici religijskog života”</a:t>
            </a:r>
          </a:p>
        </p:txBody>
      </p:sp>
    </p:spTree>
    <p:extLst>
      <p:ext uri="{BB962C8B-B14F-4D97-AF65-F5344CB8AC3E}">
        <p14:creationId xmlns:p14="http://schemas.microsoft.com/office/powerpoint/2010/main" val="381014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313" y="1857375"/>
            <a:ext cx="8715375" cy="4716463"/>
          </a:xfrm>
        </p:spPr>
        <p:txBody>
          <a:bodyPr/>
          <a:lstStyle/>
          <a:p>
            <a:pPr indent="-395288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sz="3000" dirty="0" smtClean="0"/>
              <a:t>društvene činjenice (materijalne i nematerijalne)</a:t>
            </a:r>
          </a:p>
          <a:p>
            <a:pPr indent="-395288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sz="3000" dirty="0" smtClean="0"/>
              <a:t>društvena solidarnost</a:t>
            </a:r>
          </a:p>
          <a:p>
            <a:pPr indent="-395288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sz="3000" dirty="0" smtClean="0"/>
              <a:t>mehanička i organska solidarnost</a:t>
            </a:r>
          </a:p>
          <a:p>
            <a:pPr indent="-395288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sz="3000" dirty="0" smtClean="0"/>
              <a:t>anomija</a:t>
            </a:r>
          </a:p>
          <a:p>
            <a:pPr indent="-395288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sz="3000" dirty="0" smtClean="0"/>
              <a:t>sveto i profano (religija)</a:t>
            </a:r>
          </a:p>
          <a:p>
            <a:pPr indent="-395288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sz="3000" dirty="0" smtClean="0"/>
              <a:t>metode istraživanja</a:t>
            </a:r>
          </a:p>
        </p:txBody>
      </p:sp>
      <p:grpSp>
        <p:nvGrpSpPr>
          <p:cNvPr id="8195" name="Group 5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KLJUČNI POJMOVI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62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2166639"/>
            <a:ext cx="8795320" cy="44307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432000" fontAlgn="auto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hr-H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FUNKCIONALIZAM</a:t>
            </a:r>
            <a:r>
              <a:rPr lang="hr-H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800" dirty="0">
                <a:latin typeface="Calibri" panose="020F0502020204030204" pitchFamily="34" charset="0"/>
                <a:cs typeface="Calibri" panose="020F0502020204030204" pitchFamily="34" charset="0"/>
              </a:rPr>
              <a:t>(nastavak Comteovog konzervatizma)</a:t>
            </a:r>
            <a:endParaRPr lang="hr-H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432000" fontAlgn="auto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hr-H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METODOLOGIJA</a:t>
            </a:r>
            <a:r>
              <a:rPr lang="hr-H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800" dirty="0">
                <a:latin typeface="Calibri" panose="020F0502020204030204" pitchFamily="34" charset="0"/>
                <a:cs typeface="Calibri" panose="020F0502020204030204" pitchFamily="34" charset="0"/>
              </a:rPr>
              <a:t>(prvo empirijsko istraživanje u sociologiji)</a:t>
            </a:r>
          </a:p>
          <a:p>
            <a:pPr marL="432000" indent="-432000" fontAlgn="auto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hr-H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ANOMIJA</a:t>
            </a:r>
            <a:r>
              <a:rPr lang="hr-H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800" dirty="0">
                <a:latin typeface="Calibri" panose="020F0502020204030204" pitchFamily="34" charset="0"/>
                <a:cs typeface="Calibri" panose="020F0502020204030204" pitchFamily="34" charset="0"/>
              </a:rPr>
              <a:t>(stanje bez normi)</a:t>
            </a:r>
          </a:p>
          <a:p>
            <a:pPr marL="432000" indent="-432000" fontAlgn="auto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hr-H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DRUŠTVENA SOLIDARNOST</a:t>
            </a:r>
          </a:p>
          <a:p>
            <a:pPr marL="432000" indent="-432000" fontAlgn="auto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hr-H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RELIGIJA</a:t>
            </a:r>
            <a:r>
              <a:rPr lang="hr-H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800" dirty="0">
                <a:latin typeface="Calibri" panose="020F0502020204030204" pitchFamily="34" charset="0"/>
                <a:cs typeface="Calibri" panose="020F0502020204030204" pitchFamily="34" charset="0"/>
              </a:rPr>
              <a:t>(sveto i profano)</a:t>
            </a:r>
          </a:p>
        </p:txBody>
      </p:sp>
      <p:grpSp>
        <p:nvGrpSpPr>
          <p:cNvPr id="9219" name="Group 7"/>
          <p:cNvGrpSpPr>
            <a:grpSpLocks/>
          </p:cNvGrpSpPr>
          <p:nvPr/>
        </p:nvGrpSpPr>
        <p:grpSpPr bwMode="auto">
          <a:xfrm>
            <a:off x="357188" y="571500"/>
            <a:ext cx="8501062" cy="1428750"/>
            <a:chOff x="357158" y="571480"/>
            <a:chExt cx="8501122" cy="142876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7158" y="1928803"/>
              <a:ext cx="8429684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457200" y="571480"/>
              <a:ext cx="8401080" cy="142876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TEMELJNE ODREDNICE </a:t>
              </a:r>
            </a:p>
            <a:p>
              <a:pPr>
                <a:defRPr/>
              </a:pPr>
              <a:r>
                <a:rPr lang="hr-HR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DURKHEIMOVE SOCIOLOGIJE</a:t>
              </a:r>
              <a:endParaRPr lang="hr-HR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8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8300"/>
            <a:ext cx="9001125" cy="52197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/>
              <a:t>društvo je </a:t>
            </a:r>
            <a:r>
              <a:rPr lang="hr-HR" b="1" dirty="0" smtClean="0">
                <a:solidFill>
                  <a:srgbClr val="FF0000"/>
                </a:solidFill>
              </a:rPr>
              <a:t>starnost posebne vrste </a:t>
            </a:r>
            <a:r>
              <a:rPr lang="hr-HR" i="1" dirty="0" smtClean="0"/>
              <a:t>(sui generis) </a:t>
            </a:r>
            <a:r>
              <a:rPr lang="hr-HR" dirty="0" smtClean="0"/>
              <a:t>i </a:t>
            </a:r>
            <a:r>
              <a:rPr lang="hr-HR" u="sng" dirty="0" smtClean="0"/>
              <a:t>ne može se proučavati kao priroda</a:t>
            </a:r>
          </a:p>
          <a:p>
            <a:pPr>
              <a:lnSpc>
                <a:spcPct val="120000"/>
              </a:lnSpc>
              <a:spcBef>
                <a:spcPts val="1800"/>
              </a:spcBef>
              <a:buClrTx/>
              <a:buFont typeface="Arial" pitchFamily="34" charset="0"/>
              <a:buChar char="–"/>
              <a:defRPr/>
            </a:pPr>
            <a:r>
              <a:rPr lang="hr-HR" b="1" dirty="0" smtClean="0">
                <a:solidFill>
                  <a:srgbClr val="FF0000"/>
                </a:solidFill>
              </a:rPr>
              <a:t>DRUŠTVENE ČINJENICE </a:t>
            </a:r>
            <a:r>
              <a:rPr lang="hr-HR" dirty="0" smtClean="0"/>
              <a:t>– </a:t>
            </a:r>
            <a:r>
              <a:rPr lang="hr-HR" b="1" dirty="0" smtClean="0"/>
              <a:t>načini djelovanja, mišljenja i osjećanja</a:t>
            </a:r>
            <a:r>
              <a:rPr lang="hr-HR" dirty="0" smtClean="0"/>
              <a:t>, koje su </a:t>
            </a:r>
            <a:r>
              <a:rPr lang="hr-HR" b="1" dirty="0" smtClean="0"/>
              <a:t>izvanjske</a:t>
            </a:r>
            <a:r>
              <a:rPr lang="hr-HR" dirty="0" smtClean="0"/>
              <a:t> </a:t>
            </a:r>
            <a:r>
              <a:rPr lang="hr-HR" b="1" dirty="0" smtClean="0"/>
              <a:t>pojedincu</a:t>
            </a:r>
            <a:r>
              <a:rPr lang="hr-HR" dirty="0" smtClean="0"/>
              <a:t> i </a:t>
            </a:r>
            <a:r>
              <a:rPr lang="hr-HR" b="1" dirty="0" smtClean="0"/>
              <a:t>nameću mu se</a:t>
            </a:r>
            <a:r>
              <a:rPr lang="hr-HR" sz="2600" b="1" dirty="0" smtClean="0"/>
              <a:t> </a:t>
            </a:r>
            <a:r>
              <a:rPr lang="hr-HR" sz="2600" dirty="0" smtClean="0"/>
              <a:t>(npr. institucionalizirana pravila i zajednička moralna uvjerenja) – </a:t>
            </a:r>
            <a:r>
              <a:rPr lang="hr-HR" sz="2600" b="1" u="sng" dirty="0" smtClean="0"/>
              <a:t>materijalne</a:t>
            </a:r>
            <a:r>
              <a:rPr lang="hr-HR" sz="2600" u="sng" dirty="0" smtClean="0"/>
              <a:t> i </a:t>
            </a:r>
            <a:r>
              <a:rPr lang="hr-HR" sz="2600" b="1" u="sng" dirty="0" smtClean="0"/>
              <a:t>nematerijalne</a:t>
            </a:r>
            <a:endParaRPr lang="hr-HR" b="1" u="sng" dirty="0" smtClean="0"/>
          </a:p>
          <a:p>
            <a:pPr marL="900000" lvl="1" indent="-324000">
              <a:lnSpc>
                <a:spcPct val="120000"/>
              </a:lnSpc>
              <a:spcBef>
                <a:spcPts val="60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/>
              <a:t>postoje neovisno o čovjekovoj svijesti </a:t>
            </a:r>
            <a:r>
              <a:rPr lang="hr-HR" dirty="0" smtClean="0"/>
              <a:t>i </a:t>
            </a:r>
            <a:r>
              <a:rPr lang="hr-HR" dirty="0" smtClean="0"/>
              <a:t>volji</a:t>
            </a:r>
          </a:p>
          <a:p>
            <a:pPr marL="900000" lvl="1" indent="-324000">
              <a:lnSpc>
                <a:spcPct val="120000"/>
              </a:lnSpc>
              <a:spcBef>
                <a:spcPts val="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/>
              <a:t>treba ih proučavati kao stvari</a:t>
            </a:r>
          </a:p>
          <a:p>
            <a:pPr marL="900000" lvl="1" indent="-324000">
              <a:lnSpc>
                <a:spcPct val="120000"/>
              </a:lnSpc>
              <a:spcBef>
                <a:spcPts val="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/>
              <a:t>mogu objasniti samo pomoću drugih dr. činjenica</a:t>
            </a:r>
          </a:p>
          <a:p>
            <a:pPr marL="432000" indent="-324000">
              <a:lnSpc>
                <a:spcPct val="120000"/>
              </a:lnSpc>
              <a:spcBef>
                <a:spcPts val="180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/>
              <a:t>društvene pojave nastaju interakcijom pojedinaca, ali se </a:t>
            </a:r>
            <a:r>
              <a:rPr lang="hr-HR" u="sng" dirty="0" smtClean="0"/>
              <a:t>ne mogu objasniti osobinama ili motivima tih pojedinaca</a:t>
            </a:r>
            <a:r>
              <a:rPr lang="hr-HR" dirty="0" smtClean="0"/>
              <a:t> (primjer sa samoubojstvima)</a:t>
            </a:r>
            <a:endParaRPr lang="hr-HR" dirty="0"/>
          </a:p>
        </p:txBody>
      </p:sp>
      <p:grpSp>
        <p:nvGrpSpPr>
          <p:cNvPr id="10243" name="Group 5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DRUŠTVENE ČINJENICE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050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500"/>
            <a:ext cx="8472488" cy="5000625"/>
          </a:xfrm>
        </p:spPr>
        <p:txBody>
          <a:bodyPr>
            <a:normAutofit fontScale="92500" lnSpcReduction="10000"/>
          </a:bodyPr>
          <a:lstStyle/>
          <a:p>
            <a:pPr indent="-39600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/>
              <a:t>s obzirom na stupanj integracije i regulacije u društvu</a:t>
            </a:r>
          </a:p>
          <a:p>
            <a:pPr indent="-39600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>
                <a:solidFill>
                  <a:srgbClr val="FF0000"/>
                </a:solidFill>
              </a:rPr>
              <a:t>TIPOVI SAMOUBOJSTAVA:</a:t>
            </a:r>
          </a:p>
          <a:p>
            <a:pPr marL="1100201" lvl="2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hr-HR" sz="2600" dirty="0" smtClean="0"/>
              <a:t>Egoistično</a:t>
            </a:r>
          </a:p>
          <a:p>
            <a:pPr marL="1100201" lvl="2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hr-HR" sz="2600" dirty="0" smtClean="0"/>
              <a:t>Anomično</a:t>
            </a:r>
          </a:p>
          <a:p>
            <a:pPr marL="1100201" lvl="2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hr-HR" sz="2600" dirty="0" smtClean="0"/>
              <a:t>Altruistično</a:t>
            </a:r>
          </a:p>
          <a:p>
            <a:pPr marL="1100201" lvl="2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hr-HR" sz="2600" dirty="0" smtClean="0"/>
              <a:t>Fatalistično</a:t>
            </a:r>
          </a:p>
          <a:p>
            <a:pPr marL="1100201" lvl="2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hr-HR" dirty="0" smtClean="0"/>
          </a:p>
          <a:p>
            <a:pPr marL="542417" indent="-51435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vi-VN" dirty="0" smtClean="0"/>
              <a:t>individual</a:t>
            </a:r>
            <a:r>
              <a:rPr lang="hr-HR" dirty="0" smtClean="0"/>
              <a:t>ni</a:t>
            </a:r>
            <a:r>
              <a:rPr lang="vi-VN" dirty="0" smtClean="0"/>
              <a:t> čin koji je društveno određen</a:t>
            </a:r>
            <a:endParaRPr lang="hr-HR" dirty="0" smtClean="0"/>
          </a:p>
          <a:p>
            <a:pPr marL="542417" indent="-51435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/>
              <a:t>razlike u prirodi i intenzitetu stupnjeva samoubojstva </a:t>
            </a:r>
            <a:r>
              <a:rPr lang="hr-HR" u="sng" dirty="0" smtClean="0"/>
              <a:t>moraju potražiti u promjenama društvenih činjenica koje su do toga dovele</a:t>
            </a:r>
            <a:endParaRPr lang="hr-HR" sz="2000" i="1" dirty="0" smtClean="0">
              <a:solidFill>
                <a:prstClr val="black"/>
              </a:solidFill>
            </a:endParaRPr>
          </a:p>
        </p:txBody>
      </p:sp>
      <p:grpSp>
        <p:nvGrpSpPr>
          <p:cNvPr id="11267" name="Group 5"/>
          <p:cNvGrpSpPr>
            <a:grpSpLocks/>
          </p:cNvGrpSpPr>
          <p:nvPr/>
        </p:nvGrpSpPr>
        <p:grpSpPr bwMode="auto">
          <a:xfrm>
            <a:off x="323528" y="571500"/>
            <a:ext cx="8463285" cy="1066800"/>
            <a:chOff x="323498" y="571480"/>
            <a:chExt cx="846334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323498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STUDIJA O SAMOUBOJSTVIMA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0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5"/>
          <p:cNvGrpSpPr>
            <a:grpSpLocks/>
          </p:cNvGrpSpPr>
          <p:nvPr/>
        </p:nvGrpSpPr>
        <p:grpSpPr bwMode="auto">
          <a:xfrm>
            <a:off x="302898" y="571500"/>
            <a:ext cx="8483914" cy="1066800"/>
            <a:chOff x="302868" y="571480"/>
            <a:chExt cx="848397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302868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STUDIJA O SAMOUBOJSTVIMA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2875" y="1643063"/>
            <a:ext cx="8858312" cy="4330700"/>
            <a:chOff x="142875" y="1643063"/>
            <a:chExt cx="8858436" cy="4330700"/>
          </a:xfrm>
        </p:grpSpPr>
        <p:graphicFrame>
          <p:nvGraphicFramePr>
            <p:cNvPr id="7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93175572"/>
                </p:ext>
              </p:extLst>
            </p:nvPr>
          </p:nvGraphicFramePr>
          <p:xfrm>
            <a:off x="142875" y="1643063"/>
            <a:ext cx="8858436" cy="4281510"/>
          </p:xfrm>
          <a:graphic>
            <a:graphicData uri="http://schemas.openxmlformats.org/drawingml/2006/table">
              <a:tbl>
                <a:tblPr/>
                <a:tblGrid>
                  <a:gridCol w="1831285"/>
                  <a:gridCol w="1965135"/>
                  <a:gridCol w="2382067"/>
                  <a:gridCol w="2679825"/>
                </a:tblGrid>
                <a:tr h="1001749"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hr-HR" sz="1600" b="1" i="0" u="none" strike="noStrike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TIP SAMOUBOJSTVA</a:t>
                        </a:r>
                        <a:endParaRPr lang="hr-HR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hr-HR" sz="1600" b="1" i="0" u="none" strike="noStrike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STUPANJ DRUŠTVENE SOLIDARNOSTI</a:t>
                        </a:r>
                        <a:endParaRPr lang="hr-HR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hr-HR" sz="1600" b="1" i="0" u="none" strike="noStrike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DRUŠTVENA SITUACIJA</a:t>
                        </a:r>
                        <a:endParaRPr lang="hr-HR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hr-HR" sz="1600" b="1" i="0" u="none" strike="noStrike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PRIMJER</a:t>
                        </a:r>
                        <a:endParaRPr lang="hr-HR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</a:tr>
                <a:tr h="819152"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hr-HR" sz="2400" b="1" i="0" u="none" strike="noStrike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egoistično</a:t>
                        </a:r>
                        <a:endParaRPr lang="hr-HR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</a:tr>
                <a:tr h="822305"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hr-HR" sz="2400" b="1" i="0" u="none" strike="noStrike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anomično</a:t>
                        </a:r>
                        <a:endParaRPr lang="hr-HR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</a:tr>
                <a:tr h="819152"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hr-HR" sz="2400" b="1" i="0" u="none" strike="noStrike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altruistično</a:t>
                        </a:r>
                        <a:endParaRPr lang="hr-HR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pl-PL" sz="2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</a:tr>
                <a:tr h="819152"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hr-HR" sz="2400" b="1" i="0" u="none" strike="noStrike" dirty="0" smtClean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fatalistično</a:t>
                        </a:r>
                        <a:endParaRPr lang="hr-HR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hr-HR" sz="2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 marL="48716" marR="48716" marT="48716" marB="48716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</a:tr>
              </a:tbl>
            </a:graphicData>
          </a:graphic>
        </p:graphicFrame>
        <p:sp>
          <p:nvSpPr>
            <p:cNvPr id="12293" name="Rectangle 7"/>
            <p:cNvSpPr>
              <a:spLocks noChangeArrowheads="1"/>
            </p:cNvSpPr>
            <p:nvPr/>
          </p:nvSpPr>
          <p:spPr bwMode="auto">
            <a:xfrm>
              <a:off x="6365875" y="2857500"/>
              <a:ext cx="263525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protestanti, samci</a:t>
              </a:r>
              <a:endParaRPr lang="hr-HR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94" name="Rectangle 8"/>
            <p:cNvSpPr>
              <a:spLocks noChangeArrowheads="1"/>
            </p:cNvSpPr>
            <p:nvPr/>
          </p:nvSpPr>
          <p:spPr bwMode="auto">
            <a:xfrm>
              <a:off x="6357938" y="3506788"/>
              <a:ext cx="2635250" cy="83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ekonomska kriza, razvod</a:t>
              </a:r>
              <a:endParaRPr lang="hr-HR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95" name="Rectangle 9"/>
            <p:cNvSpPr>
              <a:spLocks noChangeArrowheads="1"/>
            </p:cNvSpPr>
            <p:nvPr/>
          </p:nvSpPr>
          <p:spPr bwMode="auto">
            <a:xfrm>
              <a:off x="6365875" y="4313238"/>
              <a:ext cx="2635250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pl-PL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Kamikaze, </a:t>
              </a:r>
            </a:p>
            <a:p>
              <a:pPr algn="ctr" fontAlgn="t"/>
              <a:r>
                <a:rPr lang="pl-PL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stari Eskimi</a:t>
              </a:r>
              <a:endParaRPr lang="pl-PL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96" name="Rectangle 10"/>
            <p:cNvSpPr>
              <a:spLocks noChangeArrowheads="1"/>
            </p:cNvSpPr>
            <p:nvPr/>
          </p:nvSpPr>
          <p:spPr bwMode="auto">
            <a:xfrm>
              <a:off x="6357938" y="5286375"/>
              <a:ext cx="263525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robovi</a:t>
              </a:r>
              <a:endParaRPr lang="hr-HR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97" name="Rectangle 11"/>
            <p:cNvSpPr>
              <a:spLocks noChangeArrowheads="1"/>
            </p:cNvSpPr>
            <p:nvPr/>
          </p:nvSpPr>
          <p:spPr bwMode="auto">
            <a:xfrm>
              <a:off x="4071938" y="2643188"/>
              <a:ext cx="2143125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nedostatak </a:t>
              </a:r>
              <a:r>
                <a:rPr lang="hr-H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integracije</a:t>
              </a:r>
            </a:p>
          </p:txBody>
        </p:sp>
        <p:sp>
          <p:nvSpPr>
            <p:cNvPr id="12298" name="Rectangle 12"/>
            <p:cNvSpPr>
              <a:spLocks noChangeArrowheads="1"/>
            </p:cNvSpPr>
            <p:nvPr/>
          </p:nvSpPr>
          <p:spPr bwMode="auto">
            <a:xfrm>
              <a:off x="2000250" y="2857500"/>
              <a:ext cx="1928813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NIZAK</a:t>
              </a:r>
              <a:endParaRPr lang="hr-HR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99" name="Rectangle 13"/>
            <p:cNvSpPr>
              <a:spLocks noChangeArrowheads="1"/>
            </p:cNvSpPr>
            <p:nvPr/>
          </p:nvSpPr>
          <p:spPr bwMode="auto">
            <a:xfrm>
              <a:off x="2000250" y="3681413"/>
              <a:ext cx="1928813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NIZAK</a:t>
              </a:r>
              <a:endParaRPr lang="hr-HR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00" name="Rectangle 14"/>
            <p:cNvSpPr>
              <a:spLocks noChangeArrowheads="1"/>
            </p:cNvSpPr>
            <p:nvPr/>
          </p:nvSpPr>
          <p:spPr bwMode="auto">
            <a:xfrm>
              <a:off x="2000250" y="4500563"/>
              <a:ext cx="1928813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VISOK</a:t>
              </a:r>
              <a:endParaRPr lang="hr-HR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01" name="Rectangle 15"/>
            <p:cNvSpPr>
              <a:spLocks noChangeArrowheads="1"/>
            </p:cNvSpPr>
            <p:nvPr/>
          </p:nvSpPr>
          <p:spPr bwMode="auto">
            <a:xfrm>
              <a:off x="2000250" y="5324475"/>
              <a:ext cx="1928813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VISOK</a:t>
              </a:r>
              <a:endParaRPr lang="hr-HR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02" name="Rectangle 16"/>
            <p:cNvSpPr>
              <a:spLocks noChangeArrowheads="1"/>
            </p:cNvSpPr>
            <p:nvPr/>
          </p:nvSpPr>
          <p:spPr bwMode="auto">
            <a:xfrm>
              <a:off x="4071938" y="3455988"/>
              <a:ext cx="2143125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nedostatak </a:t>
              </a:r>
              <a:r>
                <a:rPr lang="hr-H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regulacije</a:t>
              </a:r>
            </a:p>
          </p:txBody>
        </p:sp>
        <p:sp>
          <p:nvSpPr>
            <p:cNvPr id="12303" name="Rectangle 17"/>
            <p:cNvSpPr>
              <a:spLocks noChangeArrowheads="1"/>
            </p:cNvSpPr>
            <p:nvPr/>
          </p:nvSpPr>
          <p:spPr bwMode="auto">
            <a:xfrm>
              <a:off x="4071938" y="4286250"/>
              <a:ext cx="2143125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pretjerana </a:t>
              </a:r>
              <a:r>
                <a:rPr lang="hr-H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integracija</a:t>
              </a:r>
            </a:p>
          </p:txBody>
        </p:sp>
        <p:sp>
          <p:nvSpPr>
            <p:cNvPr id="12304" name="Rectangle 18"/>
            <p:cNvSpPr>
              <a:spLocks noChangeArrowheads="1"/>
            </p:cNvSpPr>
            <p:nvPr/>
          </p:nvSpPr>
          <p:spPr bwMode="auto">
            <a:xfrm>
              <a:off x="4071938" y="5143500"/>
              <a:ext cx="2143125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t"/>
              <a:r>
                <a:rPr lang="hr-HR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pretjerana </a:t>
              </a:r>
              <a:r>
                <a:rPr lang="hr-H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regulacija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48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714500"/>
            <a:ext cx="8401050" cy="4859338"/>
          </a:xfrm>
        </p:spPr>
        <p:txBody>
          <a:bodyPr/>
          <a:lstStyle/>
          <a:p>
            <a:pPr marL="432000" indent="-432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sz="3200" b="1" dirty="0" smtClean="0">
                <a:solidFill>
                  <a:srgbClr val="FF0000"/>
                </a:solidFill>
              </a:rPr>
              <a:t>DRUŠTVENA SOLIDARNOST </a:t>
            </a:r>
            <a:r>
              <a:rPr lang="hr-HR" sz="3200" dirty="0" smtClean="0"/>
              <a:t>– spone koje drže ljude zajedno (</a:t>
            </a:r>
            <a:r>
              <a:rPr lang="hr-HR" sz="3200" u="sng" dirty="0" smtClean="0"/>
              <a:t>moralne norme i osjećaji koji osiguravaju integraciju društva</a:t>
            </a:r>
            <a:r>
              <a:rPr lang="hr-HR" sz="3200" dirty="0" smtClean="0"/>
              <a:t>)</a:t>
            </a:r>
          </a:p>
          <a:p>
            <a:pPr lvl="2" indent="-395288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sz="2800" dirty="0" smtClean="0">
                <a:solidFill>
                  <a:schemeClr val="accent2"/>
                </a:solidFill>
              </a:rPr>
              <a:t>ako su spone prejake ili preslabe, osoba je sklonija samoubojstvu</a:t>
            </a:r>
          </a:p>
          <a:p>
            <a:pPr indent="-395288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sz="3200" dirty="0" smtClean="0"/>
              <a:t>tipovi solidarnosti:</a:t>
            </a:r>
          </a:p>
          <a:p>
            <a:pPr marL="776288" lvl="1" indent="-514350">
              <a:spcBef>
                <a:spcPts val="600"/>
              </a:spcBef>
              <a:buFont typeface="Trebuchet MS" pitchFamily="34" charset="0"/>
              <a:buAutoNum type="arabicPeriod"/>
            </a:pPr>
            <a:r>
              <a:rPr lang="hr-HR" sz="2800" b="1" dirty="0" smtClean="0"/>
              <a:t>MEHANIČKA SOLIDARNOST</a:t>
            </a:r>
          </a:p>
          <a:p>
            <a:pPr marL="776288" lvl="1" indent="-514350">
              <a:spcBef>
                <a:spcPts val="600"/>
              </a:spcBef>
              <a:buFont typeface="Trebuchet MS" pitchFamily="34" charset="0"/>
              <a:buAutoNum type="arabicPeriod"/>
            </a:pPr>
            <a:r>
              <a:rPr lang="hr-HR" sz="2800" b="1" dirty="0" smtClean="0"/>
              <a:t>ORGANSKA SOLIDARNOST</a:t>
            </a:r>
          </a:p>
        </p:txBody>
      </p:sp>
      <p:grpSp>
        <p:nvGrpSpPr>
          <p:cNvPr id="13315" name="Group 5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DRUŠTVENA SOLIDARNOST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717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5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DRUŠTVENA SOLIDARNOST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14962"/>
              </p:ext>
            </p:extLst>
          </p:nvPr>
        </p:nvGraphicFramePr>
        <p:xfrm>
          <a:off x="142875" y="1714500"/>
          <a:ext cx="8858312" cy="417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56"/>
                <a:gridCol w="4429156"/>
              </a:tblGrid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MEHANIČKA</a:t>
                      </a:r>
                      <a:endParaRPr lang="hr-H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ORGANSKA</a:t>
                      </a:r>
                      <a:endParaRPr lang="hr-H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900119"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nerazvijena podjela rada </a:t>
                      </a:r>
                      <a:r>
                        <a:rPr lang="hr-HR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 društvu</a:t>
                      </a:r>
                      <a:endParaRPr lang="hr-H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razvijena podjela rada </a:t>
                      </a:r>
                      <a:r>
                        <a:rPr lang="hr-HR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 društvu</a:t>
                      </a:r>
                      <a:endParaRPr lang="hr-H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900119"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snažan</a:t>
                      </a:r>
                      <a:r>
                        <a:rPr lang="hr-HR" sz="24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osjećaj pripadnosti </a:t>
                      </a:r>
                      <a:r>
                        <a:rPr lang="hr-HR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zajednici</a:t>
                      </a:r>
                      <a:endParaRPr lang="hr-H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slab osjećaj</a:t>
                      </a:r>
                      <a:r>
                        <a:rPr lang="hr-HR" sz="24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pripadnosti </a:t>
                      </a:r>
                      <a:r>
                        <a:rPr lang="hr-HR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zajednici; </a:t>
                      </a:r>
                      <a:r>
                        <a:rPr lang="hr-HR" sz="24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međuovisnost </a:t>
                      </a:r>
                      <a:endParaRPr lang="hr-HR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900119"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jaka kontrola </a:t>
                      </a:r>
                      <a:r>
                        <a:rPr lang="hr-HR" sz="24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društva</a:t>
                      </a:r>
                      <a:r>
                        <a:rPr lang="hr-HR" sz="2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hr-HR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nad</a:t>
                      </a:r>
                      <a:r>
                        <a:rPr lang="hr-HR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hr-HR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pojedincem</a:t>
                      </a:r>
                      <a:endParaRPr lang="hr-HR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slabija</a:t>
                      </a:r>
                      <a:r>
                        <a:rPr lang="hr-HR" sz="24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kontrola </a:t>
                      </a:r>
                      <a:r>
                        <a:rPr lang="hr-HR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društva nad pojedincem</a:t>
                      </a:r>
                      <a:endParaRPr lang="hr-H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900119"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starija (primitivna) društva </a:t>
                      </a:r>
                    </a:p>
                    <a:p>
                      <a:pPr algn="ctr"/>
                      <a:r>
                        <a:rPr lang="hr-HR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(feudalno,</a:t>
                      </a:r>
                      <a:r>
                        <a:rPr lang="hr-HR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robovlasničko)</a:t>
                      </a:r>
                      <a:endParaRPr lang="hr-H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moderna društva </a:t>
                      </a:r>
                    </a:p>
                    <a:p>
                      <a:pPr algn="ctr"/>
                      <a:r>
                        <a:rPr lang="hr-HR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(industrijsko)</a:t>
                      </a:r>
                      <a:endParaRPr lang="hr-H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51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5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ORGANSKA SOLIDARNOST</a:t>
              </a:r>
            </a:p>
          </p:txBody>
        </p:sp>
      </p:grpSp>
      <p:pic>
        <p:nvPicPr>
          <p:cNvPr id="4" name="Content Placeholder 3" descr="desna_noga.png"/>
          <p:cNvPicPr>
            <a:picLocks noGrp="1" noChangeAspect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>
          <a:xfrm>
            <a:off x="4000500" y="3857625"/>
            <a:ext cx="593725" cy="2259013"/>
          </a:xfrm>
        </p:spPr>
      </p:pic>
      <p:pic>
        <p:nvPicPr>
          <p:cNvPr id="5" name="Picture 4" descr="desna_ruka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00375" y="1785938"/>
            <a:ext cx="1019175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glava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000500" y="714375"/>
            <a:ext cx="1198563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lijeva_ruka.pn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143500" y="1714500"/>
            <a:ext cx="928688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orzo.pn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000500" y="1785938"/>
            <a:ext cx="1198563" cy="211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3" descr="desna_noga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4714875" y="3857625"/>
            <a:ext cx="571500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43375" y="1143000"/>
            <a:ext cx="8572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r-HR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POLITIKA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071938" y="2643188"/>
            <a:ext cx="10715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r-HR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EKONOMIJA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 rot="3277158">
            <a:off x="4881562" y="2429769"/>
            <a:ext cx="10715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r-HR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RELIGIJA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 rot="-3225361">
            <a:off x="3113881" y="2472631"/>
            <a:ext cx="1360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r-HR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OBRAZOVANJE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 rot="-5400000">
            <a:off x="3546475" y="4472881"/>
            <a:ext cx="1360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r-HR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KULTURA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 rot="-5400000">
            <a:off x="4308475" y="4472881"/>
            <a:ext cx="1360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r-HR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ZDRAVSTVO</a:t>
            </a:r>
          </a:p>
        </p:txBody>
      </p:sp>
    </p:spTree>
    <p:extLst>
      <p:ext uri="{BB962C8B-B14F-4D97-AF65-F5344CB8AC3E}">
        <p14:creationId xmlns:p14="http://schemas.microsoft.com/office/powerpoint/2010/main" val="252124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0.38212 -0.50533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0" y="-25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4624E-6 L -0.5217 -0.4212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00" y="-211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295  E" pathEditMode="relative" ptsTypes="">
                                      <p:cBhvr>
                                        <p:cTn id="10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04624E-6 L -0.00295 0.78798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39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77457E-6 L 0.61459 0.272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00" y="13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77457E-6 L -0.64723 0.30798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00" y="15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  <p:bldP spid="20" grpId="0" build="allAtOnce"/>
      <p:bldP spid="21" grpId="0" build="allAtOnce"/>
      <p:bldP spid="22" grpId="0" build="allAtOnce"/>
      <p:bldP spid="23" grpId="0" build="allAtOnce"/>
      <p:bldP spid="24" grpId="0" build="allAtOnce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638300"/>
            <a:ext cx="9180512" cy="5219700"/>
          </a:xfrm>
        </p:spPr>
        <p:txBody>
          <a:bodyPr>
            <a:normAutofit/>
          </a:bodyPr>
          <a:lstStyle/>
          <a:p>
            <a:pPr marL="360000" indent="-360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društvo mora kontrolirati želje pojedinaca </a:t>
            </a:r>
            <a:r>
              <a:rPr lang="hr-HR" dirty="0" smtClean="0"/>
              <a:t>kako (društvo) ne bi postalo skup sebičnih i </a:t>
            </a:r>
            <a:r>
              <a:rPr lang="hr-HR" dirty="0" smtClean="0"/>
              <a:t>suprotstavljenih </a:t>
            </a:r>
            <a:r>
              <a:rPr lang="hr-HR" dirty="0" smtClean="0"/>
              <a:t>pojedinaca</a:t>
            </a:r>
            <a:r>
              <a:rPr lang="hr-HR" sz="2000" dirty="0" smtClean="0"/>
              <a:t> </a:t>
            </a:r>
            <a:r>
              <a:rPr lang="hr-HR" sz="2400" i="1" dirty="0" smtClean="0"/>
              <a:t>(jača kontrola u društvima mehaničke solidarnosti)</a:t>
            </a:r>
            <a:endParaRPr lang="hr-HR" sz="3200" i="1" dirty="0" smtClean="0"/>
          </a:p>
          <a:p>
            <a:pPr marL="360000" indent="-360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ANOMIJA</a:t>
            </a:r>
            <a:r>
              <a:rPr lang="hr-HR" dirty="0" smtClean="0"/>
              <a:t> – stanje koje nastaje kada društvo više nema kontrole nad pojedincem te je on </a:t>
            </a:r>
            <a:r>
              <a:rPr lang="hr-HR" u="sng" dirty="0" smtClean="0"/>
              <a:t>prepušten sam sebi</a:t>
            </a:r>
          </a:p>
          <a:p>
            <a:pPr marL="360000" indent="-360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dirty="0" smtClean="0"/>
              <a:t>anomija nije stanje svijesti već </a:t>
            </a:r>
            <a:r>
              <a:rPr lang="hr-HR" b="1" dirty="0" smtClean="0">
                <a:solidFill>
                  <a:srgbClr val="FF0000"/>
                </a:solidFill>
              </a:rPr>
              <a:t>osobina društvene strukture </a:t>
            </a:r>
            <a:r>
              <a:rPr lang="hr-HR" sz="2400" i="1" dirty="0" smtClean="0"/>
              <a:t>(npr. za vrijeme Francuske revolucije, ekonomske krize i sl.)</a:t>
            </a:r>
            <a:endParaRPr lang="hr-HR" sz="3200" i="1" dirty="0" smtClean="0"/>
          </a:p>
        </p:txBody>
      </p:sp>
      <p:grpSp>
        <p:nvGrpSpPr>
          <p:cNvPr id="18435" name="Group 5"/>
          <p:cNvGrpSpPr>
            <a:grpSpLocks/>
          </p:cNvGrpSpPr>
          <p:nvPr/>
        </p:nvGrpSpPr>
        <p:grpSpPr bwMode="auto">
          <a:xfrm>
            <a:off x="301338" y="571500"/>
            <a:ext cx="8507259" cy="1066800"/>
            <a:chOff x="301308" y="571480"/>
            <a:chExt cx="8507319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301308" y="571480"/>
              <a:ext cx="8507319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ANOMIJA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32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R36GR21x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" y="2755627"/>
            <a:ext cx="5302423" cy="40463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industrial-revolu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002" y="68816"/>
            <a:ext cx="5078494" cy="3396516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84784"/>
            <a:ext cx="9143999" cy="5301208"/>
          </a:xfrm>
        </p:spPr>
        <p:txBody>
          <a:bodyPr>
            <a:normAutofit fontScale="92500" lnSpcReduction="10000"/>
          </a:bodyPr>
          <a:lstStyle/>
          <a:p>
            <a:pPr marL="432000" indent="-43200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/>
              <a:t>religija </a:t>
            </a:r>
            <a:r>
              <a:rPr lang="hr-HR" b="1" dirty="0" smtClean="0">
                <a:solidFill>
                  <a:srgbClr val="FF0000"/>
                </a:solidFill>
              </a:rPr>
              <a:t>osigurava integraciju društva </a:t>
            </a:r>
            <a:r>
              <a:rPr lang="hr-HR" dirty="0" smtClean="0"/>
              <a:t>(izvor religije je u društvu) – </a:t>
            </a:r>
            <a:r>
              <a:rPr lang="hr-HR" dirty="0" smtClean="0"/>
              <a:t>„</a:t>
            </a:r>
            <a:r>
              <a:rPr lang="hr-HR" i="1" dirty="0" smtClean="0"/>
              <a:t>Elementarni </a:t>
            </a:r>
            <a:r>
              <a:rPr lang="hr-HR" i="1" dirty="0" smtClean="0"/>
              <a:t>oblici religijskog </a:t>
            </a:r>
            <a:r>
              <a:rPr lang="hr-HR" i="1" dirty="0" smtClean="0"/>
              <a:t>života”</a:t>
            </a:r>
            <a:endParaRPr lang="hr-HR" i="1" u="sng" dirty="0" smtClean="0"/>
          </a:p>
          <a:p>
            <a:pPr marL="432000" indent="-43200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hr-HR" dirty="0" smtClean="0"/>
              <a:t>poštivanje svetih simbola omogućuje </a:t>
            </a:r>
            <a:r>
              <a:rPr lang="hr-HR" b="1" dirty="0" smtClean="0">
                <a:solidFill>
                  <a:srgbClr val="FF0000"/>
                </a:solidFill>
              </a:rPr>
              <a:t>društvenu integraciju</a:t>
            </a:r>
          </a:p>
          <a:p>
            <a:pPr marL="432000" indent="-43200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hr-HR" b="1" dirty="0" smtClean="0"/>
              <a:t>ključno je razlikovanje svetog i profanog</a:t>
            </a:r>
          </a:p>
          <a:p>
            <a:pPr lvl="1" indent="-39600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hr-HR" b="1" dirty="0" smtClean="0">
                <a:solidFill>
                  <a:srgbClr val="FF0000"/>
                </a:solidFill>
              </a:rPr>
              <a:t>SVETO</a:t>
            </a:r>
            <a:r>
              <a:rPr lang="hr-HR" dirty="0" smtClean="0">
                <a:solidFill>
                  <a:schemeClr val="tx1"/>
                </a:solidFill>
              </a:rPr>
              <a:t> </a:t>
            </a:r>
            <a:r>
              <a:rPr lang="hr-HR" dirty="0" smtClean="0">
                <a:solidFill>
                  <a:schemeClr val="tx1"/>
                </a:solidFill>
              </a:rPr>
              <a:t>– ono </a:t>
            </a:r>
            <a:r>
              <a:rPr lang="hr-HR" dirty="0" smtClean="0">
                <a:solidFill>
                  <a:schemeClr val="tx1"/>
                </a:solidFill>
              </a:rPr>
              <a:t>čemu društvo pridaje posebno značenje i što izaziva strahopoštovanje i poniznost</a:t>
            </a:r>
          </a:p>
          <a:p>
            <a:pPr lvl="1" indent="-39600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hr-HR" b="1" dirty="0" smtClean="0">
                <a:solidFill>
                  <a:srgbClr val="FF0000"/>
                </a:solidFill>
              </a:rPr>
              <a:t>PROFANO</a:t>
            </a:r>
            <a:r>
              <a:rPr lang="hr-HR" dirty="0" smtClean="0">
                <a:solidFill>
                  <a:schemeClr val="tx1"/>
                </a:solidFill>
              </a:rPr>
              <a:t> </a:t>
            </a:r>
            <a:r>
              <a:rPr lang="hr-HR" dirty="0" smtClean="0">
                <a:solidFill>
                  <a:schemeClr val="tx1"/>
                </a:solidFill>
              </a:rPr>
              <a:t>–</a:t>
            </a:r>
            <a:r>
              <a:rPr lang="pl-PL" dirty="0" smtClean="0">
                <a:solidFill>
                  <a:schemeClr val="tx1"/>
                </a:solidFill>
              </a:rPr>
              <a:t> </a:t>
            </a:r>
            <a:r>
              <a:rPr lang="pl-PL" dirty="0" smtClean="0">
                <a:solidFill>
                  <a:schemeClr val="tx1"/>
                </a:solidFill>
              </a:rPr>
              <a:t>ono svakodnevno, obično, bez nekoga posebna značenja</a:t>
            </a:r>
          </a:p>
          <a:p>
            <a:pPr lvl="1" indent="-396000">
              <a:lnSpc>
                <a:spcPct val="110000"/>
              </a:lnSpc>
              <a:spcBef>
                <a:spcPts val="1200"/>
              </a:spcBef>
              <a:buClrTx/>
              <a:buFont typeface="Arial" pitchFamily="34" charset="0"/>
              <a:buChar char="–"/>
              <a:defRPr/>
            </a:pPr>
            <a:r>
              <a:rPr lang="pl-PL" b="1" dirty="0" smtClean="0">
                <a:solidFill>
                  <a:srgbClr val="FF0000"/>
                </a:solidFill>
              </a:rPr>
              <a:t>RITUALI</a:t>
            </a:r>
            <a:r>
              <a:rPr lang="pl-PL" dirty="0" smtClean="0">
                <a:solidFill>
                  <a:schemeClr val="tx1"/>
                </a:solidFill>
              </a:rPr>
              <a:t> – služe </a:t>
            </a:r>
            <a:r>
              <a:rPr lang="pl-PL" u="sng" dirty="0" smtClean="0">
                <a:solidFill>
                  <a:schemeClr val="tx1"/>
                </a:solidFill>
              </a:rPr>
              <a:t>jačanju i obnavljanju veze u društvu</a:t>
            </a:r>
          </a:p>
          <a:p>
            <a:pPr lvl="2" indent="-396000">
              <a:lnSpc>
                <a:spcPct val="110000"/>
              </a:lnSpc>
              <a:spcBef>
                <a:spcPts val="0"/>
              </a:spcBef>
              <a:buClrTx/>
              <a:buFont typeface="Arial" pitchFamily="34" charset="0"/>
              <a:buChar char="–"/>
              <a:defRPr/>
            </a:pPr>
            <a:r>
              <a:rPr lang="hr-HR" b="1" dirty="0" smtClean="0">
                <a:solidFill>
                  <a:schemeClr val="tx1"/>
                </a:solidFill>
              </a:rPr>
              <a:t>primitivna društva </a:t>
            </a:r>
            <a:r>
              <a:rPr lang="hr-HR" dirty="0" smtClean="0">
                <a:solidFill>
                  <a:schemeClr val="tx1"/>
                </a:solidFill>
              </a:rPr>
              <a:t>– religijski rituali</a:t>
            </a:r>
          </a:p>
          <a:p>
            <a:pPr lvl="2" indent="-396000">
              <a:lnSpc>
                <a:spcPct val="110000"/>
              </a:lnSpc>
              <a:spcBef>
                <a:spcPts val="0"/>
              </a:spcBef>
              <a:buClrTx/>
              <a:buFont typeface="Arial" pitchFamily="34" charset="0"/>
              <a:buChar char="–"/>
              <a:defRPr/>
            </a:pPr>
            <a:r>
              <a:rPr lang="hr-HR" b="1" dirty="0" smtClean="0">
                <a:solidFill>
                  <a:schemeClr val="tx1"/>
                </a:solidFill>
              </a:rPr>
              <a:t>moderna društva </a:t>
            </a:r>
            <a:r>
              <a:rPr lang="hr-HR" dirty="0" smtClean="0">
                <a:solidFill>
                  <a:schemeClr val="tx1"/>
                </a:solidFill>
              </a:rPr>
              <a:t>– politički (dan državnosti, </a:t>
            </a:r>
            <a:r>
              <a:rPr lang="hr-HR" dirty="0" smtClean="0">
                <a:solidFill>
                  <a:schemeClr val="tx1"/>
                </a:solidFill>
              </a:rPr>
              <a:t>zastava, mimohodi oružanih </a:t>
            </a:r>
            <a:r>
              <a:rPr lang="hr-HR" dirty="0" err="1" smtClean="0">
                <a:solidFill>
                  <a:schemeClr val="tx1"/>
                </a:solidFill>
              </a:rPr>
              <a:t>snaga..</a:t>
            </a:r>
            <a:r>
              <a:rPr lang="hr-HR" dirty="0" smtClean="0">
                <a:solidFill>
                  <a:schemeClr val="tx1"/>
                </a:solidFill>
              </a:rPr>
              <a:t>.)</a:t>
            </a:r>
            <a:endParaRPr lang="hr-HR" dirty="0">
              <a:solidFill>
                <a:schemeClr val="tx1"/>
              </a:solidFill>
            </a:endParaRPr>
          </a:p>
        </p:txBody>
      </p:sp>
      <p:grpSp>
        <p:nvGrpSpPr>
          <p:cNvPr id="19459" name="Group 5"/>
          <p:cNvGrpSpPr>
            <a:grpSpLocks/>
          </p:cNvGrpSpPr>
          <p:nvPr/>
        </p:nvGrpSpPr>
        <p:grpSpPr bwMode="auto">
          <a:xfrm>
            <a:off x="357188" y="476672"/>
            <a:ext cx="8429625" cy="1066800"/>
            <a:chOff x="357158" y="571480"/>
            <a:chExt cx="8429684" cy="10668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RELIGIJA (SVETO I PROFANO)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58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4313" y="1643063"/>
            <a:ext cx="8715375" cy="5072062"/>
          </a:xfrm>
          <a:ln>
            <a:noFill/>
          </a:ln>
        </p:spPr>
        <p:txBody>
          <a:bodyPr/>
          <a:lstStyle/>
          <a:p>
            <a:pPr marL="432000" indent="-432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otac moderne sociologije</a:t>
            </a:r>
            <a:r>
              <a:rPr lang="hr-HR" b="1" dirty="0" smtClean="0"/>
              <a:t> </a:t>
            </a:r>
            <a:r>
              <a:rPr lang="hr-HR" dirty="0" smtClean="0"/>
              <a:t>i utemeljitelj </a:t>
            </a:r>
            <a:r>
              <a:rPr lang="hr-HR" b="1" dirty="0" err="1" smtClean="0">
                <a:solidFill>
                  <a:srgbClr val="FF0000"/>
                </a:solidFill>
              </a:rPr>
              <a:t>funkcionalističke</a:t>
            </a:r>
            <a:r>
              <a:rPr lang="hr-HR" b="1" dirty="0" smtClean="0">
                <a:solidFill>
                  <a:srgbClr val="FF0000"/>
                </a:solidFill>
              </a:rPr>
              <a:t> perspektive</a:t>
            </a:r>
          </a:p>
          <a:p>
            <a:pPr marL="432000" indent="-432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društvene činjenice</a:t>
            </a:r>
            <a:r>
              <a:rPr lang="hr-HR" b="1" dirty="0" smtClean="0"/>
              <a:t> </a:t>
            </a:r>
            <a:r>
              <a:rPr lang="hr-HR" dirty="0" smtClean="0"/>
              <a:t>(materijalne i nematerijalne)</a:t>
            </a:r>
            <a:endParaRPr lang="hr-HR" b="1" dirty="0" smtClean="0"/>
          </a:p>
          <a:p>
            <a:pPr marL="432000" indent="-432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društvena solidarnost</a:t>
            </a:r>
          </a:p>
          <a:p>
            <a:pPr marL="432000" indent="-432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mehanička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(primitivna društva) i </a:t>
            </a:r>
            <a:r>
              <a:rPr lang="hr-HR" b="1" dirty="0" smtClean="0">
                <a:solidFill>
                  <a:srgbClr val="FF0000"/>
                </a:solidFill>
              </a:rPr>
              <a:t>organska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(moderna društva) </a:t>
            </a:r>
            <a:r>
              <a:rPr lang="hr-HR" b="1" dirty="0" smtClean="0">
                <a:solidFill>
                  <a:srgbClr val="FF0000"/>
                </a:solidFill>
              </a:rPr>
              <a:t>solidarnost</a:t>
            </a:r>
          </a:p>
          <a:p>
            <a:pPr marL="432000" indent="-432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samoubojstva</a:t>
            </a:r>
          </a:p>
          <a:p>
            <a:pPr marL="432000" indent="-432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anomija</a:t>
            </a:r>
            <a:r>
              <a:rPr lang="hr-HR" dirty="0" smtClean="0">
                <a:solidFill>
                  <a:srgbClr val="FF0000"/>
                </a:solidFill>
              </a:rPr>
              <a:t> </a:t>
            </a:r>
            <a:r>
              <a:rPr lang="hr-HR" dirty="0" smtClean="0"/>
              <a:t>– stanje bez normi</a:t>
            </a:r>
          </a:p>
          <a:p>
            <a:pPr marL="432000" indent="-432000">
              <a:spcBef>
                <a:spcPts val="1200"/>
              </a:spcBef>
              <a:buClrTx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sveto</a:t>
            </a:r>
            <a:r>
              <a:rPr lang="hr-HR" b="1" dirty="0" smtClean="0"/>
              <a:t> </a:t>
            </a:r>
            <a:r>
              <a:rPr lang="hr-HR" dirty="0" smtClean="0"/>
              <a:t>i</a:t>
            </a:r>
            <a:r>
              <a:rPr lang="hr-HR" b="1" dirty="0" smtClean="0"/>
              <a:t> </a:t>
            </a:r>
            <a:r>
              <a:rPr lang="hr-HR" b="1" dirty="0" smtClean="0">
                <a:solidFill>
                  <a:srgbClr val="FF0000"/>
                </a:solidFill>
              </a:rPr>
              <a:t>profano</a:t>
            </a:r>
            <a:r>
              <a:rPr lang="hr-HR" b="1" dirty="0" smtClean="0"/>
              <a:t> </a:t>
            </a:r>
            <a:r>
              <a:rPr lang="hr-HR" dirty="0" smtClean="0"/>
              <a:t>(funkcionalna uloga religije)</a:t>
            </a:r>
            <a:endParaRPr lang="hr-HR" b="1" dirty="0" smtClean="0"/>
          </a:p>
        </p:txBody>
      </p:sp>
      <p:grpSp>
        <p:nvGrpSpPr>
          <p:cNvPr id="21507" name="Group 5"/>
          <p:cNvGrpSpPr>
            <a:grpSpLocks/>
          </p:cNvGrpSpPr>
          <p:nvPr/>
        </p:nvGrpSpPr>
        <p:grpSpPr bwMode="auto">
          <a:xfrm>
            <a:off x="357188" y="571500"/>
            <a:ext cx="8429625" cy="1066800"/>
            <a:chOff x="357158" y="571480"/>
            <a:chExt cx="8429684" cy="1066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 1"/>
            <p:cNvSpPr txBox="1">
              <a:spLocks/>
            </p:cNvSpPr>
            <p:nvPr/>
          </p:nvSpPr>
          <p:spPr>
            <a:xfrm>
              <a:off x="457200" y="571480"/>
              <a:ext cx="8229600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DURKHEIM - BITNO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60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 descr="Emile_Durkheim.pn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143750" y="1214438"/>
            <a:ext cx="1425575" cy="1643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marx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4786313" y="1214438"/>
            <a:ext cx="1906587" cy="1643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76006" y="260648"/>
            <a:ext cx="8510807" cy="1066800"/>
            <a:chOff x="275975" y="631706"/>
            <a:chExt cx="8510867" cy="1066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7158" y="1428730"/>
              <a:ext cx="842968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75975" y="631706"/>
              <a:ext cx="8472517" cy="1066800"/>
            </a:xfrm>
            <a:prstGeom prst="rect">
              <a:avLst/>
            </a:prstGeom>
          </p:spPr>
          <p:txBody>
            <a:bodyPr anchor="ctr">
              <a:norm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hr-HR" sz="4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COMTE, SPENCER, MARX I DURKHEIM</a:t>
              </a:r>
            </a:p>
          </p:txBody>
        </p:sp>
      </p:grpSp>
      <p:pic>
        <p:nvPicPr>
          <p:cNvPr id="8" name="Picture 7" descr="Herbert_Spencer.pn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2571750" y="1214438"/>
            <a:ext cx="1785938" cy="1584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comte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4313" y="1214438"/>
            <a:ext cx="2000250" cy="1633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705290"/>
              </p:ext>
            </p:extLst>
          </p:nvPr>
        </p:nvGraphicFramePr>
        <p:xfrm>
          <a:off x="142875" y="2786063"/>
          <a:ext cx="8858312" cy="3792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78"/>
                <a:gridCol w="2214578"/>
                <a:gridCol w="2376233"/>
                <a:gridCol w="2052923"/>
              </a:tblGrid>
              <a:tr h="428630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Arial" pitchFamily="34" charset="0"/>
                          <a:cs typeface="Arial" pitchFamily="34" charset="0"/>
                        </a:rPr>
                        <a:t>AUGUSTE COMTE</a:t>
                      </a:r>
                      <a:endParaRPr lang="hr-HR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Arial" pitchFamily="34" charset="0"/>
                          <a:cs typeface="Arial" pitchFamily="34" charset="0"/>
                        </a:rPr>
                        <a:t>HERBERT SPENCER</a:t>
                      </a:r>
                      <a:endParaRPr lang="hr-HR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Arial" pitchFamily="34" charset="0"/>
                          <a:cs typeface="Arial" pitchFamily="34" charset="0"/>
                        </a:rPr>
                        <a:t>KARL MARX</a:t>
                      </a:r>
                      <a:endParaRPr lang="hr-HR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Arial" pitchFamily="34" charset="0"/>
                          <a:cs typeface="Arial" pitchFamily="34" charset="0"/>
                        </a:rPr>
                        <a:t>EMILE DURKHEIM</a:t>
                      </a:r>
                      <a:endParaRPr lang="hr-HR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498294">
                <a:tc>
                  <a:txBody>
                    <a:bodyPr/>
                    <a:lstStyle/>
                    <a:p>
                      <a:pPr algn="ctr"/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konzervativac</a:t>
                      </a:r>
                      <a:endParaRPr lang="hr-HR" sz="17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Liberal (ekonomski)</a:t>
                      </a:r>
                      <a:endParaRPr lang="hr-HR" sz="17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revolucionar</a:t>
                      </a:r>
                      <a:endParaRPr lang="hr-HR" sz="17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7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funkcionalist</a:t>
                      </a:r>
                      <a:endParaRPr lang="hr-HR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860068">
                <a:tc>
                  <a:txBody>
                    <a:bodyPr/>
                    <a:lstStyle/>
                    <a:p>
                      <a:pPr algn="ctr"/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tri stadija razvoja</a:t>
                      </a:r>
                      <a:r>
                        <a:rPr lang="hr-HR" sz="1700" baseline="0" dirty="0" smtClean="0">
                          <a:latin typeface="Calibri" pitchFamily="34" charset="0"/>
                          <a:cs typeface="Calibri" pitchFamily="34" charset="0"/>
                        </a:rPr>
                        <a:t> društva</a:t>
                      </a:r>
                    </a:p>
                    <a:p>
                      <a:pPr algn="ctr"/>
                      <a:r>
                        <a:rPr lang="hr-HR" sz="1700" baseline="0" dirty="0" smtClean="0">
                          <a:latin typeface="Calibri" pitchFamily="34" charset="0"/>
                          <a:cs typeface="Calibri" pitchFamily="34" charset="0"/>
                        </a:rPr>
                        <a:t>(</a:t>
                      </a:r>
                      <a:r>
                        <a:rPr lang="hr-HR" sz="1700" b="1" baseline="0" dirty="0" smtClean="0">
                          <a:latin typeface="Calibri" pitchFamily="34" charset="0"/>
                          <a:cs typeface="Calibri" pitchFamily="34" charset="0"/>
                        </a:rPr>
                        <a:t>evolucija ideja</a:t>
                      </a:r>
                      <a:r>
                        <a:rPr lang="hr-HR" sz="1700" baseline="0" dirty="0" smtClean="0"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  <a:endParaRPr lang="hr-HR" sz="17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evolucija društva kroz kompleksnost</a:t>
                      </a:r>
                    </a:p>
                    <a:p>
                      <a:pPr algn="ctr"/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(</a:t>
                      </a:r>
                      <a:r>
                        <a:rPr lang="hr-HR" sz="1700" b="1" dirty="0" smtClean="0">
                          <a:latin typeface="Calibri" pitchFamily="34" charset="0"/>
                          <a:cs typeface="Calibri" pitchFamily="34" charset="0"/>
                        </a:rPr>
                        <a:t>materijalna evolucija</a:t>
                      </a:r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  <a:endParaRPr lang="hr-HR" sz="17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700" b="1" dirty="0" smtClean="0">
                          <a:latin typeface="Calibri" pitchFamily="34" charset="0"/>
                          <a:cs typeface="Calibri" pitchFamily="34" charset="0"/>
                        </a:rPr>
                        <a:t>historijski</a:t>
                      </a:r>
                      <a:r>
                        <a:rPr lang="hr-HR" sz="1700" b="1" baseline="0" dirty="0" smtClean="0">
                          <a:latin typeface="Calibri" pitchFamily="34" charset="0"/>
                          <a:cs typeface="Calibri" pitchFamily="34" charset="0"/>
                        </a:rPr>
                        <a:t> materijalizam </a:t>
                      </a:r>
                      <a:r>
                        <a:rPr lang="hr-HR" sz="1700" baseline="0" dirty="0" smtClean="0">
                          <a:latin typeface="Calibri" pitchFamily="34" charset="0"/>
                          <a:cs typeface="Calibri" pitchFamily="34" charset="0"/>
                        </a:rPr>
                        <a:t>(promjena u </a:t>
                      </a:r>
                      <a:r>
                        <a:rPr lang="hr-HR" sz="17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proizvodnim snagama i odnosima)</a:t>
                      </a:r>
                      <a:endParaRPr lang="hr-HR" sz="17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7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društvena solidarnost</a:t>
                      </a:r>
                    </a:p>
                    <a:p>
                      <a:pPr algn="ctr"/>
                      <a:r>
                        <a:rPr lang="hr-HR" sz="17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(mehanička i organska)</a:t>
                      </a:r>
                      <a:endParaRPr lang="hr-HR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498294">
                <a:tc>
                  <a:txBody>
                    <a:bodyPr/>
                    <a:lstStyle/>
                    <a:p>
                      <a:pPr algn="ctr"/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osnovna jedinica društva –</a:t>
                      </a:r>
                      <a:r>
                        <a:rPr lang="hr-HR" sz="1700" baseline="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1700" b="1" baseline="0" dirty="0" smtClean="0">
                          <a:latin typeface="Calibri" pitchFamily="34" charset="0"/>
                          <a:cs typeface="Calibri" pitchFamily="34" charset="0"/>
                        </a:rPr>
                        <a:t>obitelj</a:t>
                      </a:r>
                      <a:endParaRPr lang="hr-HR" sz="17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osnovna jedinica društva</a:t>
                      </a:r>
                      <a:r>
                        <a:rPr lang="hr-HR" sz="1700" baseline="0" dirty="0" smtClean="0">
                          <a:latin typeface="Calibri" pitchFamily="34" charset="0"/>
                          <a:cs typeface="Calibri" pitchFamily="34" charset="0"/>
                        </a:rPr>
                        <a:t> – </a:t>
                      </a:r>
                      <a:r>
                        <a:rPr lang="hr-HR" sz="1700" b="1" baseline="0" dirty="0" smtClean="0">
                          <a:latin typeface="Calibri" pitchFamily="34" charset="0"/>
                          <a:cs typeface="Calibri" pitchFamily="34" charset="0"/>
                        </a:rPr>
                        <a:t>pojedinac</a:t>
                      </a:r>
                      <a:endParaRPr lang="hr-HR" sz="17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700" b="1" dirty="0" smtClean="0">
                          <a:latin typeface="Calibri" pitchFamily="34" charset="0"/>
                          <a:cs typeface="Calibri" pitchFamily="34" charset="0"/>
                        </a:rPr>
                        <a:t>klase</a:t>
                      </a:r>
                      <a:endParaRPr lang="hr-HR" sz="17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7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društvene činjenice</a:t>
                      </a:r>
                      <a:endParaRPr lang="hr-HR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4982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700" b="1" dirty="0" smtClean="0">
                          <a:latin typeface="Calibri" pitchFamily="34" charset="0"/>
                          <a:cs typeface="Calibri" pitchFamily="34" charset="0"/>
                        </a:rPr>
                        <a:t>socijalna fizika </a:t>
                      </a:r>
                      <a:r>
                        <a:rPr lang="hr-HR" sz="1700" b="0" dirty="0" smtClean="0">
                          <a:latin typeface="Calibri" pitchFamily="34" charset="0"/>
                          <a:cs typeface="Calibri" pitchFamily="34" charset="0"/>
                        </a:rPr>
                        <a:t>(sociologija)</a:t>
                      </a:r>
                      <a:r>
                        <a:rPr lang="hr-HR" sz="1700" b="1" dirty="0" smtClean="0">
                          <a:latin typeface="Calibri" pitchFamily="34" charset="0"/>
                          <a:cs typeface="Calibri" pitchFamily="34" charset="0"/>
                        </a:rPr>
                        <a:t>,</a:t>
                      </a:r>
                      <a:r>
                        <a:rPr lang="hr-HR" sz="1700" b="1" baseline="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1700" b="1" dirty="0" smtClean="0">
                          <a:latin typeface="Calibri" pitchFamily="34" charset="0"/>
                          <a:cs typeface="Calibri" pitchFamily="34" charset="0"/>
                        </a:rPr>
                        <a:t>socijalna statika i dinamika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700" b="1" dirty="0" smtClean="0">
                          <a:latin typeface="Calibri" pitchFamily="34" charset="0"/>
                          <a:cs typeface="Calibri" pitchFamily="34" charset="0"/>
                        </a:rPr>
                        <a:t>socijalni darvinizam </a:t>
                      </a:r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/>
                      </a:r>
                      <a:b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</a:br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(preživljavanje najsposobnijih društava)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700" b="1" dirty="0" smtClean="0">
                          <a:latin typeface="Calibri" pitchFamily="34" charset="0"/>
                          <a:cs typeface="Calibri" pitchFamily="34" charset="0"/>
                        </a:rPr>
                        <a:t>sukob među klasama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700" dirty="0" smtClean="0">
                          <a:latin typeface="Calibri" pitchFamily="34" charset="0"/>
                          <a:cs typeface="Calibri" pitchFamily="34" charset="0"/>
                        </a:rPr>
                        <a:t>(cilj je stvaranje besklasnog društva)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7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anomija</a:t>
                      </a:r>
                      <a:r>
                        <a:rPr lang="hr-HR" sz="17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hr-HR" sz="17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samoubojstva, </a:t>
                      </a:r>
                      <a:r>
                        <a:rPr lang="hr-HR" sz="17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sveto</a:t>
                      </a:r>
                      <a:r>
                        <a:rPr lang="hr-HR" sz="17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hr-HR" sz="17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lang="hr-HR" sz="17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profano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70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357158" y="1284255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1066800"/>
          </a:xfrm>
        </p:spPr>
        <p:txBody>
          <a:bodyPr/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RAZVOJ ZNANOSTI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8" y="1522989"/>
            <a:ext cx="9071992" cy="5074363"/>
          </a:xfrm>
        </p:spPr>
        <p:txBody>
          <a:bodyPr>
            <a:normAutofit/>
          </a:bodyPr>
          <a:lstStyle/>
          <a:p>
            <a:pPr marL="360000" indent="-360000">
              <a:spcAft>
                <a:spcPts val="600"/>
              </a:spcAft>
              <a:buClr>
                <a:schemeClr val="tx1"/>
              </a:buClr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napredak u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prirodnim znanostima 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(kemija, fizika i biologija)</a:t>
            </a:r>
          </a:p>
          <a:p>
            <a:pPr marL="936000" lvl="2" indent="-360000">
              <a:spcAft>
                <a:spcPts val="600"/>
              </a:spcAft>
              <a:buClr>
                <a:schemeClr val="tx1"/>
              </a:buClr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biologija</a:t>
            </a: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korištenje mikroskopa, otkrivena stanica, teorija evolucije, anatomija, Linnaeus – znanstvena taksonomija</a:t>
            </a:r>
          </a:p>
          <a:p>
            <a:pPr marL="936000" lvl="2" indent="-360000">
              <a:spcAft>
                <a:spcPts val="600"/>
              </a:spcAft>
              <a:buClr>
                <a:schemeClr val="tx1"/>
              </a:buClr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fizika</a:t>
            </a: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Newton (</a:t>
            </a:r>
            <a:r>
              <a:rPr lang="hr-HR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Philosophiae Naturalis Principia Mathematica</a:t>
            </a:r>
            <a:r>
              <a:rPr lang="hr-H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diferencijalna jednadžba</a:t>
            </a:r>
          </a:p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anose="020F0502020204030204" pitchFamily="34" charset="0"/>
              <a:buChar char="–"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široka primjena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parnog stroja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u industriji </a:t>
            </a: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(rudarstvo, tekstilna industrija, parobrodi, željeznica...)</a:t>
            </a:r>
          </a:p>
          <a:p>
            <a:pPr marL="360000" indent="-360000">
              <a:spcBef>
                <a:spcPts val="1800"/>
              </a:spcBef>
              <a:buClr>
                <a:schemeClr val="tx1"/>
              </a:buClr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„trijumf pare i elektriciteta”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21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-36512" y="-1866"/>
            <a:ext cx="5299390" cy="227873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iStock_000012454212XSmall-duncan1890.jpg"/>
          <p:cNvPicPr>
            <a:picLocks noChangeAspect="1"/>
          </p:cNvPicPr>
          <p:nvPr/>
        </p:nvPicPr>
        <p:blipFill rotWithShape="1">
          <a:blip r:embed="rId3"/>
          <a:srcRect r="864"/>
          <a:stretch/>
        </p:blipFill>
        <p:spPr>
          <a:xfrm>
            <a:off x="4953988" y="-106680"/>
            <a:ext cx="4190012" cy="36796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firstexhibition.gif"/>
          <p:cNvPicPr>
            <a:picLocks noChangeAspect="1"/>
          </p:cNvPicPr>
          <p:nvPr/>
        </p:nvPicPr>
        <p:blipFill rotWithShape="1">
          <a:blip r:embed="rId4"/>
          <a:srcRect b="4330"/>
          <a:stretch/>
        </p:blipFill>
        <p:spPr>
          <a:xfrm>
            <a:off x="-36512" y="2276872"/>
            <a:ext cx="4513908" cy="460986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Stephenson's_Rocket_drawing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4518823" y="3626473"/>
            <a:ext cx="4625177" cy="323152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ociologija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ja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  <a:cs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sociologija</Template>
  <TotalTime>5250</TotalTime>
  <Words>2997</Words>
  <Application>Microsoft Office PowerPoint</Application>
  <PresentationFormat>On-screen Show (4:3)</PresentationFormat>
  <Paragraphs>564</Paragraphs>
  <Slides>72</Slides>
  <Notes>3</Notes>
  <HiddenSlides>45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sociologija</vt:lpstr>
      <vt:lpstr>moja_tema</vt:lpstr>
      <vt:lpstr>NASTANAK  I RAZVOJ  SOCIOLOGIJE</vt:lpstr>
      <vt:lpstr>PREDUVJETI NASTANKA SOCIOLOGIJE </vt:lpstr>
      <vt:lpstr>POLITIČKE REVOLUCIJE</vt:lpstr>
      <vt:lpstr>INDUSTRIJSKA REVOLUCIJA I NASTANAK KAPITALIZMA (RADNIČKI POKRETI)</vt:lpstr>
      <vt:lpstr>PowerPoint Presentation</vt:lpstr>
      <vt:lpstr>URBANIZACIJA</vt:lpstr>
      <vt:lpstr>PowerPoint Presentation</vt:lpstr>
      <vt:lpstr>RAZVOJ ZNANOSTI</vt:lpstr>
      <vt:lpstr>PowerPoint Presentation</vt:lpstr>
      <vt:lpstr>RELIGIJSKE PROMJENE</vt:lpstr>
      <vt:lpstr>MODERNOST</vt:lpstr>
      <vt:lpstr>PROSVJETITELJSTVO       (18. st)</vt:lpstr>
      <vt:lpstr>PowerPoint Presentation</vt:lpstr>
      <vt:lpstr>ROMANTIZAM      (kraj 18. st – početak 19. st)</vt:lpstr>
      <vt:lpstr>ROMANTIZAM      (kraj 18. st – početak 19. st)</vt:lpstr>
      <vt:lpstr>PowerPoint Presentation</vt:lpstr>
      <vt:lpstr>AUGUSTE</vt:lpstr>
      <vt:lpstr>AUGUSTE COMTE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HERBERT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EMILE DURKHEIM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NASTANAK  I RAZVOJ SOCIOLOGIJE</dc:title>
  <dc:creator>cornx</dc:creator>
  <cp:lastModifiedBy>cornx</cp:lastModifiedBy>
  <cp:revision>611</cp:revision>
  <dcterms:created xsi:type="dcterms:W3CDTF">2012-10-08T14:49:16Z</dcterms:created>
  <dcterms:modified xsi:type="dcterms:W3CDTF">2017-10-26T09:01:23Z</dcterms:modified>
</cp:coreProperties>
</file>